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sldIdLst>
    <p:sldId id="256" r:id="rId2"/>
    <p:sldId id="257" r:id="rId3"/>
    <p:sldId id="258" r:id="rId4"/>
    <p:sldId id="260" r:id="rId5"/>
    <p:sldId id="261" r:id="rId6"/>
    <p:sldId id="262" r:id="rId7"/>
    <p:sldId id="263" r:id="rId8"/>
    <p:sldId id="264" r:id="rId9"/>
    <p:sldId id="268"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8" r:id="rId32"/>
    <p:sldId id="287" r:id="rId33"/>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0" d="100"/>
          <a:sy n="50" d="100"/>
        </p:scale>
        <p:origin x="936" y="62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427C02-C416-4390-90D8-4FEAC6979A44}" type="doc">
      <dgm:prSet loTypeId="urn:microsoft.com/office/officeart/2005/8/layout/cycle8" loCatId="cycle" qsTypeId="urn:microsoft.com/office/officeart/2005/8/quickstyle/simple5" qsCatId="simple" csTypeId="urn:microsoft.com/office/officeart/2005/8/colors/accent1_2" csCatId="accent1" phldr="1"/>
      <dgm:spPr/>
    </dgm:pt>
    <dgm:pt modelId="{049C7810-2BB5-43DD-8F43-C817476E4D40}">
      <dgm:prSet phldrT="[Text]"/>
      <dgm:spPr/>
      <dgm:t>
        <a:bodyPr/>
        <a:lstStyle/>
        <a:p>
          <a:r>
            <a:rPr lang="ro-RO" dirty="0" smtClean="0"/>
            <a:t>Update</a:t>
          </a:r>
          <a:endParaRPr lang="ro-RO" dirty="0"/>
        </a:p>
      </dgm:t>
    </dgm:pt>
    <dgm:pt modelId="{D31C4859-0A89-448C-87D5-D8486A915D04}" type="parTrans" cxnId="{1F067ADE-5127-448B-A06C-C0C8593FFDE8}">
      <dgm:prSet/>
      <dgm:spPr/>
      <dgm:t>
        <a:bodyPr/>
        <a:lstStyle/>
        <a:p>
          <a:endParaRPr lang="ro-RO"/>
        </a:p>
      </dgm:t>
    </dgm:pt>
    <dgm:pt modelId="{85DA184F-3A1A-4AD2-8703-E9E08BD35E88}" type="sibTrans" cxnId="{1F067ADE-5127-448B-A06C-C0C8593FFDE8}">
      <dgm:prSet/>
      <dgm:spPr/>
      <dgm:t>
        <a:bodyPr/>
        <a:lstStyle/>
        <a:p>
          <a:endParaRPr lang="ro-RO"/>
        </a:p>
      </dgm:t>
    </dgm:pt>
    <dgm:pt modelId="{F2A1D3A0-34C1-45AA-A9B1-8B8F5A105EAE}">
      <dgm:prSet phldrT="[Text]"/>
      <dgm:spPr/>
      <dgm:t>
        <a:bodyPr/>
        <a:lstStyle/>
        <a:p>
          <a:r>
            <a:rPr lang="ro-RO" dirty="0" smtClean="0"/>
            <a:t>Render</a:t>
          </a:r>
          <a:endParaRPr lang="ro-RO" dirty="0"/>
        </a:p>
      </dgm:t>
    </dgm:pt>
    <dgm:pt modelId="{E4E314D3-5EF0-4061-A0B8-E07A769D6262}" type="parTrans" cxnId="{2FAC2D03-CAFE-4DB9-8236-304A47BFD3DA}">
      <dgm:prSet/>
      <dgm:spPr/>
      <dgm:t>
        <a:bodyPr/>
        <a:lstStyle/>
        <a:p>
          <a:endParaRPr lang="ro-RO"/>
        </a:p>
      </dgm:t>
    </dgm:pt>
    <dgm:pt modelId="{FF504D1F-BC88-41A3-ADE4-AADF4B9C17CE}" type="sibTrans" cxnId="{2FAC2D03-CAFE-4DB9-8236-304A47BFD3DA}">
      <dgm:prSet/>
      <dgm:spPr/>
      <dgm:t>
        <a:bodyPr/>
        <a:lstStyle/>
        <a:p>
          <a:endParaRPr lang="ro-RO"/>
        </a:p>
      </dgm:t>
    </dgm:pt>
    <dgm:pt modelId="{E44352F4-6D68-4C35-B014-2DC037E3102A}">
      <dgm:prSet phldrT="[Text]"/>
      <dgm:spPr/>
      <dgm:t>
        <a:bodyPr/>
        <a:lstStyle/>
        <a:p>
          <a:r>
            <a:rPr lang="ro-RO" dirty="0" smtClean="0"/>
            <a:t>Limitare FPS</a:t>
          </a:r>
          <a:endParaRPr lang="ro-RO" dirty="0"/>
        </a:p>
      </dgm:t>
    </dgm:pt>
    <dgm:pt modelId="{B1828646-993E-4F71-85B5-F2A128B74B4F}" type="parTrans" cxnId="{578E60CE-F359-4252-9CE6-0494F593CA75}">
      <dgm:prSet/>
      <dgm:spPr/>
      <dgm:t>
        <a:bodyPr/>
        <a:lstStyle/>
        <a:p>
          <a:endParaRPr lang="ro-RO"/>
        </a:p>
      </dgm:t>
    </dgm:pt>
    <dgm:pt modelId="{60317264-4DF1-484A-91A8-86316BA0439C}" type="sibTrans" cxnId="{578E60CE-F359-4252-9CE6-0494F593CA75}">
      <dgm:prSet/>
      <dgm:spPr/>
      <dgm:t>
        <a:bodyPr/>
        <a:lstStyle/>
        <a:p>
          <a:endParaRPr lang="ro-RO"/>
        </a:p>
      </dgm:t>
    </dgm:pt>
    <dgm:pt modelId="{09E57C80-FF09-4179-B3C4-7A43AEE309CB}" type="pres">
      <dgm:prSet presAssocID="{98427C02-C416-4390-90D8-4FEAC6979A44}" presName="compositeShape" presStyleCnt="0">
        <dgm:presLayoutVars>
          <dgm:chMax val="7"/>
          <dgm:dir/>
          <dgm:resizeHandles val="exact"/>
        </dgm:presLayoutVars>
      </dgm:prSet>
      <dgm:spPr/>
    </dgm:pt>
    <dgm:pt modelId="{098F606F-9AA8-4E85-92B0-45EA146BED04}" type="pres">
      <dgm:prSet presAssocID="{98427C02-C416-4390-90D8-4FEAC6979A44}" presName="wedge1" presStyleLbl="node1" presStyleIdx="0" presStyleCnt="3"/>
      <dgm:spPr/>
      <dgm:t>
        <a:bodyPr/>
        <a:lstStyle/>
        <a:p>
          <a:endParaRPr lang="ro-RO"/>
        </a:p>
      </dgm:t>
    </dgm:pt>
    <dgm:pt modelId="{3E3016C1-338F-47BC-8A95-E1C588BC0CBC}" type="pres">
      <dgm:prSet presAssocID="{98427C02-C416-4390-90D8-4FEAC6979A44}" presName="dummy1a" presStyleCnt="0"/>
      <dgm:spPr/>
    </dgm:pt>
    <dgm:pt modelId="{DE9A04E8-636A-4116-9232-9ADCDB38450E}" type="pres">
      <dgm:prSet presAssocID="{98427C02-C416-4390-90D8-4FEAC6979A44}" presName="dummy1b" presStyleCnt="0"/>
      <dgm:spPr/>
    </dgm:pt>
    <dgm:pt modelId="{46C788E2-3229-4EA2-BC95-BF2A4755C91A}" type="pres">
      <dgm:prSet presAssocID="{98427C02-C416-4390-90D8-4FEAC6979A44}" presName="wedge1Tx" presStyleLbl="node1" presStyleIdx="0" presStyleCnt="3">
        <dgm:presLayoutVars>
          <dgm:chMax val="0"/>
          <dgm:chPref val="0"/>
          <dgm:bulletEnabled val="1"/>
        </dgm:presLayoutVars>
      </dgm:prSet>
      <dgm:spPr/>
      <dgm:t>
        <a:bodyPr/>
        <a:lstStyle/>
        <a:p>
          <a:endParaRPr lang="ro-RO"/>
        </a:p>
      </dgm:t>
    </dgm:pt>
    <dgm:pt modelId="{74CA69DB-AD7C-431B-B371-320D52BE0099}" type="pres">
      <dgm:prSet presAssocID="{98427C02-C416-4390-90D8-4FEAC6979A44}" presName="wedge2" presStyleLbl="node1" presStyleIdx="1" presStyleCnt="3"/>
      <dgm:spPr/>
      <dgm:t>
        <a:bodyPr/>
        <a:lstStyle/>
        <a:p>
          <a:endParaRPr lang="ro-RO"/>
        </a:p>
      </dgm:t>
    </dgm:pt>
    <dgm:pt modelId="{4FE76CDB-B6D8-440B-A98C-08AA3F31CE49}" type="pres">
      <dgm:prSet presAssocID="{98427C02-C416-4390-90D8-4FEAC6979A44}" presName="dummy2a" presStyleCnt="0"/>
      <dgm:spPr/>
    </dgm:pt>
    <dgm:pt modelId="{28B9675A-C9B4-47F5-8207-28CC919C7892}" type="pres">
      <dgm:prSet presAssocID="{98427C02-C416-4390-90D8-4FEAC6979A44}" presName="dummy2b" presStyleCnt="0"/>
      <dgm:spPr/>
    </dgm:pt>
    <dgm:pt modelId="{23D78CA1-5D6D-4A5C-85D1-202E2C56EF52}" type="pres">
      <dgm:prSet presAssocID="{98427C02-C416-4390-90D8-4FEAC6979A44}" presName="wedge2Tx" presStyleLbl="node1" presStyleIdx="1" presStyleCnt="3">
        <dgm:presLayoutVars>
          <dgm:chMax val="0"/>
          <dgm:chPref val="0"/>
          <dgm:bulletEnabled val="1"/>
        </dgm:presLayoutVars>
      </dgm:prSet>
      <dgm:spPr/>
      <dgm:t>
        <a:bodyPr/>
        <a:lstStyle/>
        <a:p>
          <a:endParaRPr lang="ro-RO"/>
        </a:p>
      </dgm:t>
    </dgm:pt>
    <dgm:pt modelId="{5F82CE06-783B-4E6D-9C29-D1DE8AA2D81D}" type="pres">
      <dgm:prSet presAssocID="{98427C02-C416-4390-90D8-4FEAC6979A44}" presName="wedge3" presStyleLbl="node1" presStyleIdx="2" presStyleCnt="3"/>
      <dgm:spPr/>
      <dgm:t>
        <a:bodyPr/>
        <a:lstStyle/>
        <a:p>
          <a:endParaRPr lang="ro-RO"/>
        </a:p>
      </dgm:t>
    </dgm:pt>
    <dgm:pt modelId="{3D5F5C5D-F5A4-43C6-9C33-5383F4086A40}" type="pres">
      <dgm:prSet presAssocID="{98427C02-C416-4390-90D8-4FEAC6979A44}" presName="dummy3a" presStyleCnt="0"/>
      <dgm:spPr/>
    </dgm:pt>
    <dgm:pt modelId="{64C8C1BF-286A-4F0F-9C71-6700CE6ACC28}" type="pres">
      <dgm:prSet presAssocID="{98427C02-C416-4390-90D8-4FEAC6979A44}" presName="dummy3b" presStyleCnt="0"/>
      <dgm:spPr/>
    </dgm:pt>
    <dgm:pt modelId="{0E69D95C-D6B5-49C1-9898-DBD9DEC519EA}" type="pres">
      <dgm:prSet presAssocID="{98427C02-C416-4390-90D8-4FEAC6979A44}" presName="wedge3Tx" presStyleLbl="node1" presStyleIdx="2" presStyleCnt="3">
        <dgm:presLayoutVars>
          <dgm:chMax val="0"/>
          <dgm:chPref val="0"/>
          <dgm:bulletEnabled val="1"/>
        </dgm:presLayoutVars>
      </dgm:prSet>
      <dgm:spPr/>
      <dgm:t>
        <a:bodyPr/>
        <a:lstStyle/>
        <a:p>
          <a:endParaRPr lang="ro-RO"/>
        </a:p>
      </dgm:t>
    </dgm:pt>
    <dgm:pt modelId="{7E1FADEC-3E9D-4A0C-97AA-8B82709DBE98}" type="pres">
      <dgm:prSet presAssocID="{85DA184F-3A1A-4AD2-8703-E9E08BD35E88}" presName="arrowWedge1" presStyleLbl="fgSibTrans2D1" presStyleIdx="0" presStyleCnt="3"/>
      <dgm:spPr/>
    </dgm:pt>
    <dgm:pt modelId="{F90BDEC7-8841-404F-BADD-AD9D2EEA1D93}" type="pres">
      <dgm:prSet presAssocID="{FF504D1F-BC88-41A3-ADE4-AADF4B9C17CE}" presName="arrowWedge2" presStyleLbl="fgSibTrans2D1" presStyleIdx="1" presStyleCnt="3"/>
      <dgm:spPr/>
    </dgm:pt>
    <dgm:pt modelId="{0A404778-71C7-4C6E-9461-C93E48E49678}" type="pres">
      <dgm:prSet presAssocID="{60317264-4DF1-484A-91A8-86316BA0439C}" presName="arrowWedge3" presStyleLbl="fgSibTrans2D1" presStyleIdx="2" presStyleCnt="3"/>
      <dgm:spPr/>
    </dgm:pt>
  </dgm:ptLst>
  <dgm:cxnLst>
    <dgm:cxn modelId="{9EA882FD-0F80-4B6E-9BFC-3B9D97C342FF}" type="presOf" srcId="{E44352F4-6D68-4C35-B014-2DC037E3102A}" destId="{5F82CE06-783B-4E6D-9C29-D1DE8AA2D81D}" srcOrd="0" destOrd="0" presId="urn:microsoft.com/office/officeart/2005/8/layout/cycle8"/>
    <dgm:cxn modelId="{D1626BA6-0224-47F0-885F-26024D3808E0}" type="presOf" srcId="{049C7810-2BB5-43DD-8F43-C817476E4D40}" destId="{098F606F-9AA8-4E85-92B0-45EA146BED04}" srcOrd="0" destOrd="0" presId="urn:microsoft.com/office/officeart/2005/8/layout/cycle8"/>
    <dgm:cxn modelId="{69A4E98F-E6BF-47CC-9B9D-F2A2D25ACF13}" type="presOf" srcId="{F2A1D3A0-34C1-45AA-A9B1-8B8F5A105EAE}" destId="{74CA69DB-AD7C-431B-B371-320D52BE0099}" srcOrd="0" destOrd="0" presId="urn:microsoft.com/office/officeart/2005/8/layout/cycle8"/>
    <dgm:cxn modelId="{8C542180-1D44-466B-A67D-B2DBE5D25D97}" type="presOf" srcId="{F2A1D3A0-34C1-45AA-A9B1-8B8F5A105EAE}" destId="{23D78CA1-5D6D-4A5C-85D1-202E2C56EF52}" srcOrd="1" destOrd="0" presId="urn:microsoft.com/office/officeart/2005/8/layout/cycle8"/>
    <dgm:cxn modelId="{2FAC2D03-CAFE-4DB9-8236-304A47BFD3DA}" srcId="{98427C02-C416-4390-90D8-4FEAC6979A44}" destId="{F2A1D3A0-34C1-45AA-A9B1-8B8F5A105EAE}" srcOrd="1" destOrd="0" parTransId="{E4E314D3-5EF0-4061-A0B8-E07A769D6262}" sibTransId="{FF504D1F-BC88-41A3-ADE4-AADF4B9C17CE}"/>
    <dgm:cxn modelId="{1F067ADE-5127-448B-A06C-C0C8593FFDE8}" srcId="{98427C02-C416-4390-90D8-4FEAC6979A44}" destId="{049C7810-2BB5-43DD-8F43-C817476E4D40}" srcOrd="0" destOrd="0" parTransId="{D31C4859-0A89-448C-87D5-D8486A915D04}" sibTransId="{85DA184F-3A1A-4AD2-8703-E9E08BD35E88}"/>
    <dgm:cxn modelId="{578E60CE-F359-4252-9CE6-0494F593CA75}" srcId="{98427C02-C416-4390-90D8-4FEAC6979A44}" destId="{E44352F4-6D68-4C35-B014-2DC037E3102A}" srcOrd="2" destOrd="0" parTransId="{B1828646-993E-4F71-85B5-F2A128B74B4F}" sibTransId="{60317264-4DF1-484A-91A8-86316BA0439C}"/>
    <dgm:cxn modelId="{BA59F868-DC24-469D-BEF2-A42385D22BAE}" type="presOf" srcId="{E44352F4-6D68-4C35-B014-2DC037E3102A}" destId="{0E69D95C-D6B5-49C1-9898-DBD9DEC519EA}" srcOrd="1" destOrd="0" presId="urn:microsoft.com/office/officeart/2005/8/layout/cycle8"/>
    <dgm:cxn modelId="{F29CFC27-2A4A-4C97-BC94-766B93862D54}" type="presOf" srcId="{049C7810-2BB5-43DD-8F43-C817476E4D40}" destId="{46C788E2-3229-4EA2-BC95-BF2A4755C91A}" srcOrd="1" destOrd="0" presId="urn:microsoft.com/office/officeart/2005/8/layout/cycle8"/>
    <dgm:cxn modelId="{F11D1A02-1784-4A7A-80A9-B0C982F65E83}" type="presOf" srcId="{98427C02-C416-4390-90D8-4FEAC6979A44}" destId="{09E57C80-FF09-4179-B3C4-7A43AEE309CB}" srcOrd="0" destOrd="0" presId="urn:microsoft.com/office/officeart/2005/8/layout/cycle8"/>
    <dgm:cxn modelId="{1E30C083-70BF-4291-949C-C4647BC17B68}" type="presParOf" srcId="{09E57C80-FF09-4179-B3C4-7A43AEE309CB}" destId="{098F606F-9AA8-4E85-92B0-45EA146BED04}" srcOrd="0" destOrd="0" presId="urn:microsoft.com/office/officeart/2005/8/layout/cycle8"/>
    <dgm:cxn modelId="{E39FBA95-9EFA-4F3A-A1BA-645A330123B2}" type="presParOf" srcId="{09E57C80-FF09-4179-B3C4-7A43AEE309CB}" destId="{3E3016C1-338F-47BC-8A95-E1C588BC0CBC}" srcOrd="1" destOrd="0" presId="urn:microsoft.com/office/officeart/2005/8/layout/cycle8"/>
    <dgm:cxn modelId="{7C6A1BB4-D48F-4994-8887-5F5C4C84BF1A}" type="presParOf" srcId="{09E57C80-FF09-4179-B3C4-7A43AEE309CB}" destId="{DE9A04E8-636A-4116-9232-9ADCDB38450E}" srcOrd="2" destOrd="0" presId="urn:microsoft.com/office/officeart/2005/8/layout/cycle8"/>
    <dgm:cxn modelId="{33053834-28C7-490E-A84C-EBE408153B60}" type="presParOf" srcId="{09E57C80-FF09-4179-B3C4-7A43AEE309CB}" destId="{46C788E2-3229-4EA2-BC95-BF2A4755C91A}" srcOrd="3" destOrd="0" presId="urn:microsoft.com/office/officeart/2005/8/layout/cycle8"/>
    <dgm:cxn modelId="{71AEF5E4-0122-4068-84C7-67454C114651}" type="presParOf" srcId="{09E57C80-FF09-4179-B3C4-7A43AEE309CB}" destId="{74CA69DB-AD7C-431B-B371-320D52BE0099}" srcOrd="4" destOrd="0" presId="urn:microsoft.com/office/officeart/2005/8/layout/cycle8"/>
    <dgm:cxn modelId="{3BBD6DF5-4628-49A5-9BE1-DD20064F8BBB}" type="presParOf" srcId="{09E57C80-FF09-4179-B3C4-7A43AEE309CB}" destId="{4FE76CDB-B6D8-440B-A98C-08AA3F31CE49}" srcOrd="5" destOrd="0" presId="urn:microsoft.com/office/officeart/2005/8/layout/cycle8"/>
    <dgm:cxn modelId="{4E323DF5-25C4-4066-A393-F9184D88DD5E}" type="presParOf" srcId="{09E57C80-FF09-4179-B3C4-7A43AEE309CB}" destId="{28B9675A-C9B4-47F5-8207-28CC919C7892}" srcOrd="6" destOrd="0" presId="urn:microsoft.com/office/officeart/2005/8/layout/cycle8"/>
    <dgm:cxn modelId="{ED7A8A9F-865F-4107-9855-2FE3B3BEC937}" type="presParOf" srcId="{09E57C80-FF09-4179-B3C4-7A43AEE309CB}" destId="{23D78CA1-5D6D-4A5C-85D1-202E2C56EF52}" srcOrd="7" destOrd="0" presId="urn:microsoft.com/office/officeart/2005/8/layout/cycle8"/>
    <dgm:cxn modelId="{7434217B-E2BD-4D51-92FE-424BE2D0B37B}" type="presParOf" srcId="{09E57C80-FF09-4179-B3C4-7A43AEE309CB}" destId="{5F82CE06-783B-4E6D-9C29-D1DE8AA2D81D}" srcOrd="8" destOrd="0" presId="urn:microsoft.com/office/officeart/2005/8/layout/cycle8"/>
    <dgm:cxn modelId="{ADFF27C1-085B-4647-AC09-FD547C2B6749}" type="presParOf" srcId="{09E57C80-FF09-4179-B3C4-7A43AEE309CB}" destId="{3D5F5C5D-F5A4-43C6-9C33-5383F4086A40}" srcOrd="9" destOrd="0" presId="urn:microsoft.com/office/officeart/2005/8/layout/cycle8"/>
    <dgm:cxn modelId="{B79D2853-2EC5-4467-B3C4-7A3210B4F5B5}" type="presParOf" srcId="{09E57C80-FF09-4179-B3C4-7A43AEE309CB}" destId="{64C8C1BF-286A-4F0F-9C71-6700CE6ACC28}" srcOrd="10" destOrd="0" presId="urn:microsoft.com/office/officeart/2005/8/layout/cycle8"/>
    <dgm:cxn modelId="{F4B56290-C27B-4BD5-A667-E13508D9BC9D}" type="presParOf" srcId="{09E57C80-FF09-4179-B3C4-7A43AEE309CB}" destId="{0E69D95C-D6B5-49C1-9898-DBD9DEC519EA}" srcOrd="11" destOrd="0" presId="urn:microsoft.com/office/officeart/2005/8/layout/cycle8"/>
    <dgm:cxn modelId="{15C9123A-8F50-456F-B6AF-30294D15486E}" type="presParOf" srcId="{09E57C80-FF09-4179-B3C4-7A43AEE309CB}" destId="{7E1FADEC-3E9D-4A0C-97AA-8B82709DBE98}" srcOrd="12" destOrd="0" presId="urn:microsoft.com/office/officeart/2005/8/layout/cycle8"/>
    <dgm:cxn modelId="{A8E69D59-D826-4D87-999B-061C9E85328B}" type="presParOf" srcId="{09E57C80-FF09-4179-B3C4-7A43AEE309CB}" destId="{F90BDEC7-8841-404F-BADD-AD9D2EEA1D93}" srcOrd="13" destOrd="0" presId="urn:microsoft.com/office/officeart/2005/8/layout/cycle8"/>
    <dgm:cxn modelId="{4C44872A-CE96-4178-A622-F38066F6FC0F}" type="presParOf" srcId="{09E57C80-FF09-4179-B3C4-7A43AEE309CB}" destId="{0A404778-71C7-4C6E-9461-C93E48E49678}"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F606F-9AA8-4E85-92B0-45EA146BED04}">
      <dsp:nvSpPr>
        <dsp:cNvPr id="0" name=""/>
        <dsp:cNvSpPr/>
      </dsp:nvSpPr>
      <dsp:spPr>
        <a:xfrm>
          <a:off x="455701" y="282836"/>
          <a:ext cx="3655123" cy="3655123"/>
        </a:xfrm>
        <a:prstGeom prst="pie">
          <a:avLst>
            <a:gd name="adj1" fmla="val 16200000"/>
            <a:gd name="adj2" fmla="val 180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ro-RO" sz="2900" kern="1200" dirty="0" smtClean="0"/>
            <a:t>Update</a:t>
          </a:r>
          <a:endParaRPr lang="ro-RO" sz="2900" kern="1200" dirty="0"/>
        </a:p>
      </dsp:txBody>
      <dsp:txXfrm>
        <a:off x="2382039" y="1057375"/>
        <a:ext cx="1305401" cy="1087834"/>
      </dsp:txXfrm>
    </dsp:sp>
    <dsp:sp modelId="{74CA69DB-AD7C-431B-B371-320D52BE0099}">
      <dsp:nvSpPr>
        <dsp:cNvPr id="0" name=""/>
        <dsp:cNvSpPr/>
      </dsp:nvSpPr>
      <dsp:spPr>
        <a:xfrm>
          <a:off x="380423" y="413377"/>
          <a:ext cx="3655123" cy="3655123"/>
        </a:xfrm>
        <a:prstGeom prst="pie">
          <a:avLst>
            <a:gd name="adj1" fmla="val 1800000"/>
            <a:gd name="adj2" fmla="val 900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ro-RO" sz="2900" kern="1200" dirty="0" smtClean="0"/>
            <a:t>Render</a:t>
          </a:r>
          <a:endParaRPr lang="ro-RO" sz="2900" kern="1200" dirty="0"/>
        </a:p>
      </dsp:txBody>
      <dsp:txXfrm>
        <a:off x="1250691" y="2784856"/>
        <a:ext cx="1958102" cy="957294"/>
      </dsp:txXfrm>
    </dsp:sp>
    <dsp:sp modelId="{5F82CE06-783B-4E6D-9C29-D1DE8AA2D81D}">
      <dsp:nvSpPr>
        <dsp:cNvPr id="0" name=""/>
        <dsp:cNvSpPr/>
      </dsp:nvSpPr>
      <dsp:spPr>
        <a:xfrm>
          <a:off x="305145" y="282836"/>
          <a:ext cx="3655123" cy="3655123"/>
        </a:xfrm>
        <a:prstGeom prst="pie">
          <a:avLst>
            <a:gd name="adj1" fmla="val 9000000"/>
            <a:gd name="adj2" fmla="val 1620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ro-RO" sz="2900" kern="1200" dirty="0" smtClean="0"/>
            <a:t>Limitare FPS</a:t>
          </a:r>
          <a:endParaRPr lang="ro-RO" sz="2900" kern="1200" dirty="0"/>
        </a:p>
      </dsp:txBody>
      <dsp:txXfrm>
        <a:off x="728530" y="1057375"/>
        <a:ext cx="1305401" cy="1087834"/>
      </dsp:txXfrm>
    </dsp:sp>
    <dsp:sp modelId="{7E1FADEC-3E9D-4A0C-97AA-8B82709DBE98}">
      <dsp:nvSpPr>
        <dsp:cNvPr id="0" name=""/>
        <dsp:cNvSpPr/>
      </dsp:nvSpPr>
      <dsp:spPr>
        <a:xfrm>
          <a:off x="229733" y="56567"/>
          <a:ext cx="4107663" cy="4107663"/>
        </a:xfrm>
        <a:prstGeom prst="circularArrow">
          <a:avLst>
            <a:gd name="adj1" fmla="val 5085"/>
            <a:gd name="adj2" fmla="val 327528"/>
            <a:gd name="adj3" fmla="val 1472472"/>
            <a:gd name="adj4" fmla="val 16199432"/>
            <a:gd name="adj5" fmla="val 5932"/>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F90BDEC7-8841-404F-BADD-AD9D2EEA1D93}">
      <dsp:nvSpPr>
        <dsp:cNvPr id="0" name=""/>
        <dsp:cNvSpPr/>
      </dsp:nvSpPr>
      <dsp:spPr>
        <a:xfrm>
          <a:off x="154153" y="186876"/>
          <a:ext cx="4107663" cy="4107663"/>
        </a:xfrm>
        <a:prstGeom prst="circularArrow">
          <a:avLst>
            <a:gd name="adj1" fmla="val 5085"/>
            <a:gd name="adj2" fmla="val 327528"/>
            <a:gd name="adj3" fmla="val 8671970"/>
            <a:gd name="adj4" fmla="val 1800502"/>
            <a:gd name="adj5" fmla="val 5932"/>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0A404778-71C7-4C6E-9461-C93E48E49678}">
      <dsp:nvSpPr>
        <dsp:cNvPr id="0" name=""/>
        <dsp:cNvSpPr/>
      </dsp:nvSpPr>
      <dsp:spPr>
        <a:xfrm>
          <a:off x="78574" y="56567"/>
          <a:ext cx="4107663" cy="4107663"/>
        </a:xfrm>
        <a:prstGeom prst="circularArrow">
          <a:avLst>
            <a:gd name="adj1" fmla="val 5085"/>
            <a:gd name="adj2" fmla="val 327528"/>
            <a:gd name="adj3" fmla="val 15873039"/>
            <a:gd name="adj4" fmla="val 9000000"/>
            <a:gd name="adj5" fmla="val 5932"/>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none"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FCC8AE1-D191-4CAC-81FF-30AEBE3CC0A1}" type="datetimeFigureOut">
              <a:rPr lang="ro-RO" smtClean="0"/>
              <a:t>07.04.2015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BCD1C02-BACD-41FB-AA0F-5F5F4C44D503}" type="slidenum">
              <a:rPr lang="ro-RO" smtClean="0"/>
              <a:t>‹#›</a:t>
            </a:fld>
            <a:endParaRPr lang="ro-RO"/>
          </a:p>
        </p:txBody>
      </p:sp>
    </p:spTree>
    <p:extLst>
      <p:ext uri="{BB962C8B-B14F-4D97-AF65-F5344CB8AC3E}">
        <p14:creationId xmlns:p14="http://schemas.microsoft.com/office/powerpoint/2010/main" val="30093805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CC8AE1-D191-4CAC-81FF-30AEBE3CC0A1}" type="datetimeFigureOut">
              <a:rPr lang="ro-RO" smtClean="0"/>
              <a:t>07.04.2015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ABCD1C02-BACD-41FB-AA0F-5F5F4C44D503}" type="slidenum">
              <a:rPr lang="ro-RO" smtClean="0"/>
              <a:t>‹#›</a:t>
            </a:fld>
            <a:endParaRPr lang="ro-RO"/>
          </a:p>
        </p:txBody>
      </p:sp>
    </p:spTree>
    <p:extLst>
      <p:ext uri="{BB962C8B-B14F-4D97-AF65-F5344CB8AC3E}">
        <p14:creationId xmlns:p14="http://schemas.microsoft.com/office/powerpoint/2010/main" val="379020131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CC8AE1-D191-4CAC-81FF-30AEBE3CC0A1}" type="datetimeFigureOut">
              <a:rPr lang="ro-RO" smtClean="0"/>
              <a:t>07.04.2015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BCD1C02-BACD-41FB-AA0F-5F5F4C44D503}" type="slidenum">
              <a:rPr lang="ro-RO" smtClean="0"/>
              <a:t>‹#›</a:t>
            </a:fld>
            <a:endParaRPr lang="ro-RO"/>
          </a:p>
        </p:txBody>
      </p:sp>
    </p:spTree>
    <p:extLst>
      <p:ext uri="{BB962C8B-B14F-4D97-AF65-F5344CB8AC3E}">
        <p14:creationId xmlns:p14="http://schemas.microsoft.com/office/powerpoint/2010/main" val="3630921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none" baseline="0"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CC8AE1-D191-4CAC-81FF-30AEBE3CC0A1}" type="datetimeFigureOut">
              <a:rPr lang="ro-RO" smtClean="0"/>
              <a:t>07.04.2015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BCD1C02-BACD-41FB-AA0F-5F5F4C44D503}" type="slidenum">
              <a:rPr lang="ro-RO" smtClean="0"/>
              <a:t>‹#›</a:t>
            </a:fld>
            <a:endParaRPr lang="ro-RO"/>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0214658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CC8AE1-D191-4CAC-81FF-30AEBE3CC0A1}" type="datetimeFigureOut">
              <a:rPr lang="ro-RO" smtClean="0"/>
              <a:t>07.04.2015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BCD1C02-BACD-41FB-AA0F-5F5F4C44D503}" type="slidenum">
              <a:rPr lang="ro-RO" smtClean="0"/>
              <a:t>‹#›</a:t>
            </a:fld>
            <a:endParaRPr lang="ro-RO"/>
          </a:p>
        </p:txBody>
      </p:sp>
    </p:spTree>
    <p:extLst>
      <p:ext uri="{BB962C8B-B14F-4D97-AF65-F5344CB8AC3E}">
        <p14:creationId xmlns:p14="http://schemas.microsoft.com/office/powerpoint/2010/main" val="290071529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FCC8AE1-D191-4CAC-81FF-30AEBE3CC0A1}" type="datetimeFigureOut">
              <a:rPr lang="ro-RO" smtClean="0"/>
              <a:t>07.04.2015</a:t>
            </a:fld>
            <a:endParaRPr lang="ro-RO"/>
          </a:p>
        </p:txBody>
      </p:sp>
      <p:sp>
        <p:nvSpPr>
          <p:cNvPr id="4"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BCD1C02-BACD-41FB-AA0F-5F5F4C44D503}" type="slidenum">
              <a:rPr lang="ro-RO" smtClean="0"/>
              <a:t>‹#›</a:t>
            </a:fld>
            <a:endParaRPr lang="ro-RO"/>
          </a:p>
        </p:txBody>
      </p:sp>
    </p:spTree>
    <p:extLst>
      <p:ext uri="{BB962C8B-B14F-4D97-AF65-F5344CB8AC3E}">
        <p14:creationId xmlns:p14="http://schemas.microsoft.com/office/powerpoint/2010/main" val="4625156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FCC8AE1-D191-4CAC-81FF-30AEBE3CC0A1}" type="datetimeFigureOut">
              <a:rPr lang="ro-RO" smtClean="0"/>
              <a:t>07.04.2015</a:t>
            </a:fld>
            <a:endParaRPr lang="ro-RO"/>
          </a:p>
        </p:txBody>
      </p:sp>
      <p:sp>
        <p:nvSpPr>
          <p:cNvPr id="4"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BCD1C02-BACD-41FB-AA0F-5F5F4C44D503}" type="slidenum">
              <a:rPr lang="ro-RO" smtClean="0"/>
              <a:t>‹#›</a:t>
            </a:fld>
            <a:endParaRPr lang="ro-RO"/>
          </a:p>
        </p:txBody>
      </p:sp>
    </p:spTree>
    <p:extLst>
      <p:ext uri="{BB962C8B-B14F-4D97-AF65-F5344CB8AC3E}">
        <p14:creationId xmlns:p14="http://schemas.microsoft.com/office/powerpoint/2010/main" val="121664343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CC8AE1-D191-4CAC-81FF-30AEBE3CC0A1}" type="datetimeFigureOut">
              <a:rPr lang="ro-RO" smtClean="0"/>
              <a:t>07.04.2015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BCD1C02-BACD-41FB-AA0F-5F5F4C44D503}" type="slidenum">
              <a:rPr lang="ro-RO" smtClean="0"/>
              <a:t>‹#›</a:t>
            </a:fld>
            <a:endParaRPr lang="ro-RO"/>
          </a:p>
        </p:txBody>
      </p:sp>
    </p:spTree>
    <p:extLst>
      <p:ext uri="{BB962C8B-B14F-4D97-AF65-F5344CB8AC3E}">
        <p14:creationId xmlns:p14="http://schemas.microsoft.com/office/powerpoint/2010/main" val="279549301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CC8AE1-D191-4CAC-81FF-30AEBE3CC0A1}" type="datetimeFigureOut">
              <a:rPr lang="ro-RO" smtClean="0"/>
              <a:t>07.04.2015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BCD1C02-BACD-41FB-AA0F-5F5F4C44D503}" type="slidenum">
              <a:rPr lang="ro-RO" smtClean="0"/>
              <a:t>‹#›</a:t>
            </a:fld>
            <a:endParaRPr lang="ro-RO"/>
          </a:p>
        </p:txBody>
      </p:sp>
    </p:spTree>
    <p:extLst>
      <p:ext uri="{BB962C8B-B14F-4D97-AF65-F5344CB8AC3E}">
        <p14:creationId xmlns:p14="http://schemas.microsoft.com/office/powerpoint/2010/main" val="36341088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CC8AE1-D191-4CAC-81FF-30AEBE3CC0A1}" type="datetimeFigureOut">
              <a:rPr lang="ro-RO" smtClean="0"/>
              <a:t>07.04.2015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BCD1C02-BACD-41FB-AA0F-5F5F4C44D503}" type="slidenum">
              <a:rPr lang="ro-RO" smtClean="0"/>
              <a:t>‹#›</a:t>
            </a:fld>
            <a:endParaRPr lang="ro-RO"/>
          </a:p>
        </p:txBody>
      </p:sp>
    </p:spTree>
    <p:extLst>
      <p:ext uri="{BB962C8B-B14F-4D97-AF65-F5344CB8AC3E}">
        <p14:creationId xmlns:p14="http://schemas.microsoft.com/office/powerpoint/2010/main" val="11527130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7FCC8AE1-D191-4CAC-81FF-30AEBE3CC0A1}" type="datetimeFigureOut">
              <a:rPr lang="ro-RO" smtClean="0"/>
              <a:t>07.04.2015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BCD1C02-BACD-41FB-AA0F-5F5F4C44D503}" type="slidenum">
              <a:rPr lang="ro-RO" smtClean="0"/>
              <a:t>‹#›</a:t>
            </a:fld>
            <a:endParaRPr lang="ro-RO"/>
          </a:p>
        </p:txBody>
      </p:sp>
    </p:spTree>
    <p:extLst>
      <p:ext uri="{BB962C8B-B14F-4D97-AF65-F5344CB8AC3E}">
        <p14:creationId xmlns:p14="http://schemas.microsoft.com/office/powerpoint/2010/main" val="42004463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CC8AE1-D191-4CAC-81FF-30AEBE3CC0A1}" type="datetimeFigureOut">
              <a:rPr lang="ro-RO" smtClean="0"/>
              <a:t>07.04.2015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ABCD1C02-BACD-41FB-AA0F-5F5F4C44D503}" type="slidenum">
              <a:rPr lang="ro-RO" smtClean="0"/>
              <a:t>‹#›</a:t>
            </a:fld>
            <a:endParaRPr lang="ro-RO"/>
          </a:p>
        </p:txBody>
      </p:sp>
    </p:spTree>
    <p:extLst>
      <p:ext uri="{BB962C8B-B14F-4D97-AF65-F5344CB8AC3E}">
        <p14:creationId xmlns:p14="http://schemas.microsoft.com/office/powerpoint/2010/main" val="15188816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CC8AE1-D191-4CAC-81FF-30AEBE3CC0A1}" type="datetimeFigureOut">
              <a:rPr lang="ro-RO" smtClean="0"/>
              <a:t>07.04.2015</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ABCD1C02-BACD-41FB-AA0F-5F5F4C44D503}" type="slidenum">
              <a:rPr lang="ro-RO" smtClean="0"/>
              <a:t>‹#›</a:t>
            </a:fld>
            <a:endParaRPr lang="ro-RO"/>
          </a:p>
        </p:txBody>
      </p:sp>
    </p:spTree>
    <p:extLst>
      <p:ext uri="{BB962C8B-B14F-4D97-AF65-F5344CB8AC3E}">
        <p14:creationId xmlns:p14="http://schemas.microsoft.com/office/powerpoint/2010/main" val="42316897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7FCC8AE1-D191-4CAC-81FF-30AEBE3CC0A1}" type="datetimeFigureOut">
              <a:rPr lang="ro-RO" smtClean="0"/>
              <a:t>07.04.2015</a:t>
            </a:fld>
            <a:endParaRPr lang="ro-RO"/>
          </a:p>
        </p:txBody>
      </p:sp>
      <p:sp>
        <p:nvSpPr>
          <p:cNvPr id="5" name="Footer Placeholder 3"/>
          <p:cNvSpPr>
            <a:spLocks noGrp="1"/>
          </p:cNvSpPr>
          <p:nvPr>
            <p:ph type="ftr" sz="quarter" idx="11"/>
          </p:nvPr>
        </p:nvSpPr>
        <p:spPr/>
        <p:txBody>
          <a:bodyPr/>
          <a:lstStyle/>
          <a:p>
            <a:endParaRPr lang="ro-RO"/>
          </a:p>
        </p:txBody>
      </p:sp>
      <p:sp>
        <p:nvSpPr>
          <p:cNvPr id="6" name="Slide Number Placeholder 4"/>
          <p:cNvSpPr>
            <a:spLocks noGrp="1"/>
          </p:cNvSpPr>
          <p:nvPr>
            <p:ph type="sldNum" sz="quarter" idx="12"/>
          </p:nvPr>
        </p:nvSpPr>
        <p:spPr/>
        <p:txBody>
          <a:bodyPr/>
          <a:lstStyle/>
          <a:p>
            <a:fld id="{ABCD1C02-BACD-41FB-AA0F-5F5F4C44D503}" type="slidenum">
              <a:rPr lang="ro-RO" smtClean="0"/>
              <a:t>‹#›</a:t>
            </a:fld>
            <a:endParaRPr lang="ro-RO"/>
          </a:p>
        </p:txBody>
      </p:sp>
    </p:spTree>
    <p:extLst>
      <p:ext uri="{BB962C8B-B14F-4D97-AF65-F5344CB8AC3E}">
        <p14:creationId xmlns:p14="http://schemas.microsoft.com/office/powerpoint/2010/main" val="258965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FCC8AE1-D191-4CAC-81FF-30AEBE3CC0A1}" type="datetimeFigureOut">
              <a:rPr lang="ro-RO" smtClean="0"/>
              <a:t>07.04.2015</a:t>
            </a:fld>
            <a:endParaRPr lang="ro-RO"/>
          </a:p>
        </p:txBody>
      </p:sp>
      <p:sp>
        <p:nvSpPr>
          <p:cNvPr id="5" name="Footer Placeholder 2"/>
          <p:cNvSpPr>
            <a:spLocks noGrp="1"/>
          </p:cNvSpPr>
          <p:nvPr>
            <p:ph type="ftr" sz="quarter" idx="11"/>
          </p:nvPr>
        </p:nvSpPr>
        <p:spPr/>
        <p:txBody>
          <a:bodyPr/>
          <a:lstStyle/>
          <a:p>
            <a:endParaRPr lang="ro-RO"/>
          </a:p>
        </p:txBody>
      </p:sp>
      <p:sp>
        <p:nvSpPr>
          <p:cNvPr id="6" name="Slide Number Placeholder 3"/>
          <p:cNvSpPr>
            <a:spLocks noGrp="1"/>
          </p:cNvSpPr>
          <p:nvPr>
            <p:ph type="sldNum" sz="quarter" idx="12"/>
          </p:nvPr>
        </p:nvSpPr>
        <p:spPr/>
        <p:txBody>
          <a:bodyPr/>
          <a:lstStyle/>
          <a:p>
            <a:fld id="{ABCD1C02-BACD-41FB-AA0F-5F5F4C44D503}" type="slidenum">
              <a:rPr lang="ro-RO" smtClean="0"/>
              <a:t>‹#›</a:t>
            </a:fld>
            <a:endParaRPr lang="ro-RO"/>
          </a:p>
        </p:txBody>
      </p:sp>
    </p:spTree>
    <p:extLst>
      <p:ext uri="{BB962C8B-B14F-4D97-AF65-F5344CB8AC3E}">
        <p14:creationId xmlns:p14="http://schemas.microsoft.com/office/powerpoint/2010/main" val="16157318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7FCC8AE1-D191-4CAC-81FF-30AEBE3CC0A1}" type="datetimeFigureOut">
              <a:rPr lang="ro-RO" smtClean="0"/>
              <a:t>07.04.2015</a:t>
            </a:fld>
            <a:endParaRPr lang="ro-RO"/>
          </a:p>
        </p:txBody>
      </p:sp>
      <p:sp>
        <p:nvSpPr>
          <p:cNvPr id="5" name="Footer Placeholder 5"/>
          <p:cNvSpPr>
            <a:spLocks noGrp="1"/>
          </p:cNvSpPr>
          <p:nvPr>
            <p:ph type="ftr" sz="quarter" idx="11"/>
          </p:nvPr>
        </p:nvSpPr>
        <p:spPr/>
        <p:txBody>
          <a:bodyPr/>
          <a:lstStyle/>
          <a:p>
            <a:endParaRPr lang="ro-RO"/>
          </a:p>
        </p:txBody>
      </p:sp>
      <p:sp>
        <p:nvSpPr>
          <p:cNvPr id="6" name="Slide Number Placeholder 6"/>
          <p:cNvSpPr>
            <a:spLocks noGrp="1"/>
          </p:cNvSpPr>
          <p:nvPr>
            <p:ph type="sldNum" sz="quarter" idx="12"/>
          </p:nvPr>
        </p:nvSpPr>
        <p:spPr/>
        <p:txBody>
          <a:bodyPr/>
          <a:lstStyle/>
          <a:p>
            <a:fld id="{ABCD1C02-BACD-41FB-AA0F-5F5F4C44D503}" type="slidenum">
              <a:rPr lang="ro-RO" smtClean="0"/>
              <a:t>‹#›</a:t>
            </a:fld>
            <a:endParaRPr lang="ro-RO"/>
          </a:p>
        </p:txBody>
      </p:sp>
    </p:spTree>
    <p:extLst>
      <p:ext uri="{BB962C8B-B14F-4D97-AF65-F5344CB8AC3E}">
        <p14:creationId xmlns:p14="http://schemas.microsoft.com/office/powerpoint/2010/main" val="2796166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CC8AE1-D191-4CAC-81FF-30AEBE3CC0A1}" type="datetimeFigureOut">
              <a:rPr lang="ro-RO" smtClean="0"/>
              <a:t>07.04.2015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ABCD1C02-BACD-41FB-AA0F-5F5F4C44D503}" type="slidenum">
              <a:rPr lang="ro-RO" smtClean="0"/>
              <a:t>‹#›</a:t>
            </a:fld>
            <a:endParaRPr lang="ro-RO"/>
          </a:p>
        </p:txBody>
      </p:sp>
    </p:spTree>
    <p:extLst>
      <p:ext uri="{BB962C8B-B14F-4D97-AF65-F5344CB8AC3E}">
        <p14:creationId xmlns:p14="http://schemas.microsoft.com/office/powerpoint/2010/main" val="13799246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FCC8AE1-D191-4CAC-81FF-30AEBE3CC0A1}" type="datetimeFigureOut">
              <a:rPr lang="ro-RO" smtClean="0"/>
              <a:t>07.04.2015</a:t>
            </a:fld>
            <a:endParaRPr lang="ro-RO"/>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o-RO"/>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BCD1C02-BACD-41FB-AA0F-5F5F4C44D503}" type="slidenum">
              <a:rPr lang="ro-RO" smtClean="0"/>
              <a:t>‹#›</a:t>
            </a:fld>
            <a:endParaRPr lang="ro-RO"/>
          </a:p>
        </p:txBody>
      </p:sp>
    </p:spTree>
    <p:extLst>
      <p:ext uri="{BB962C8B-B14F-4D97-AF65-F5344CB8AC3E}">
        <p14:creationId xmlns:p14="http://schemas.microsoft.com/office/powerpoint/2010/main" val="349870622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timing>
    <p:tnLst>
      <p:par>
        <p:cTn id="1" dur="indefinite" restart="never" nodeType="tmRoot"/>
      </p:par>
    </p:tnLst>
  </p:timing>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incompetech.com/musi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o-RO" dirty="0" smtClean="0"/>
              <a:t>Gamedev 101</a:t>
            </a:r>
            <a:endParaRPr lang="ro-RO" dirty="0"/>
          </a:p>
        </p:txBody>
      </p:sp>
      <p:sp>
        <p:nvSpPr>
          <p:cNvPr id="3" name="Subtitle 2"/>
          <p:cNvSpPr>
            <a:spLocks noGrp="1"/>
          </p:cNvSpPr>
          <p:nvPr>
            <p:ph type="subTitle" idx="1"/>
          </p:nvPr>
        </p:nvSpPr>
        <p:spPr/>
        <p:txBody>
          <a:bodyPr/>
          <a:lstStyle/>
          <a:p>
            <a:r>
              <a:rPr lang="ro-RO" dirty="0" smtClean="0"/>
              <a:t>Budaca Eduard</a:t>
            </a:r>
            <a:endParaRPr lang="ro-RO" dirty="0"/>
          </a:p>
        </p:txBody>
      </p:sp>
    </p:spTree>
    <p:extLst>
      <p:ext uri="{BB962C8B-B14F-4D97-AF65-F5344CB8AC3E}">
        <p14:creationId xmlns:p14="http://schemas.microsoft.com/office/powerpoint/2010/main" val="756063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„Replayability”</a:t>
            </a:r>
            <a:endParaRPr lang="ro-RO" dirty="0"/>
          </a:p>
        </p:txBody>
      </p:sp>
      <p:sp>
        <p:nvSpPr>
          <p:cNvPr id="3" name="Content Placeholder 2"/>
          <p:cNvSpPr>
            <a:spLocks noGrp="1"/>
          </p:cNvSpPr>
          <p:nvPr>
            <p:ph idx="1"/>
          </p:nvPr>
        </p:nvSpPr>
        <p:spPr>
          <a:xfrm>
            <a:off x="838200" y="1825625"/>
            <a:ext cx="10515600" cy="2267404"/>
          </a:xfrm>
        </p:spPr>
        <p:txBody>
          <a:bodyPr/>
          <a:lstStyle/>
          <a:p>
            <a:r>
              <a:rPr lang="ro-RO" dirty="0" smtClean="0"/>
              <a:t>Vrem ca jocul nostru să fie interesant, să atragă jucătorii, care să </a:t>
            </a:r>
            <a:r>
              <a:rPr lang="ro-RO" b="1" dirty="0" smtClean="0"/>
              <a:t>vrea</a:t>
            </a:r>
            <a:r>
              <a:rPr lang="ro-RO" dirty="0" smtClean="0"/>
              <a:t> să-l joace </a:t>
            </a:r>
            <a:r>
              <a:rPr lang="ro-RO" b="1" dirty="0" smtClean="0"/>
              <a:t>mult timp</a:t>
            </a:r>
            <a:r>
              <a:rPr lang="ro-RO" dirty="0" smtClean="0"/>
              <a:t>.</a:t>
            </a:r>
          </a:p>
          <a:p>
            <a:r>
              <a:rPr lang="ro-RO" dirty="0" smtClean="0"/>
              <a:t>Cel mai important este ca jocul să fie distractiv.</a:t>
            </a:r>
          </a:p>
          <a:p>
            <a:pPr lvl="1"/>
            <a:r>
              <a:rPr lang="ro-RO" dirty="0" smtClean="0"/>
              <a:t>O idee ingenioasă (sau nu)</a:t>
            </a:r>
          </a:p>
          <a:p>
            <a:pPr lvl="1"/>
            <a:r>
              <a:rPr lang="ro-RO" dirty="0" smtClean="0"/>
              <a:t>Un sistem care să-i provoace să joace mai mult</a:t>
            </a:r>
            <a:endParaRPr lang="ro-RO" dirty="0"/>
          </a:p>
        </p:txBody>
      </p:sp>
      <p:grpSp>
        <p:nvGrpSpPr>
          <p:cNvPr id="4" name="Group 3"/>
          <p:cNvGrpSpPr/>
          <p:nvPr/>
        </p:nvGrpSpPr>
        <p:grpSpPr>
          <a:xfrm>
            <a:off x="328214" y="4227966"/>
            <a:ext cx="11544472" cy="2161042"/>
            <a:chOff x="-1059831" y="4227965"/>
            <a:chExt cx="12994656" cy="2432506"/>
          </a:xfrm>
        </p:grpSpPr>
        <p:pic>
          <p:nvPicPr>
            <p:cNvPr id="2050" name="Picture 2" descr="http://cdn-www.xda-developers.com/wp-content/uploads/2014/03/Flappy_Bird_har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77900" y="4227965"/>
              <a:ext cx="3456925" cy="2432505"/>
            </a:xfrm>
            <a:prstGeom prst="rect">
              <a:avLst/>
            </a:prstGeom>
            <a:noFill/>
            <a:ln>
              <a:solidFill>
                <a:schemeClr val="accent1">
                  <a:lumMod val="50000"/>
                </a:schemeClr>
              </a:solidFill>
            </a:ln>
            <a:extLst>
              <a:ext uri="{909E8E84-426E-40DD-AFC4-6F175D3DCCD1}">
                <a14:hiddenFill xmlns:a14="http://schemas.microsoft.com/office/drawing/2010/main">
                  <a:solidFill>
                    <a:srgbClr val="FFFFFF"/>
                  </a:solidFill>
                </a14:hiddenFill>
              </a:ext>
            </a:extLst>
          </p:spPr>
        </p:pic>
        <p:pic>
          <p:nvPicPr>
            <p:cNvPr id="2052" name="Picture 4" descr="http://screenshots.en.sftcdn.net/en/scrn/189000/189271/minecraft-10-700x3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1256" y="4227965"/>
              <a:ext cx="4332709" cy="2432505"/>
            </a:xfrm>
            <a:prstGeom prst="rect">
              <a:avLst/>
            </a:prstGeom>
            <a:noFill/>
            <a:ln>
              <a:solidFill>
                <a:schemeClr val="accent1">
                  <a:lumMod val="50000"/>
                </a:schemeClr>
              </a:solidFill>
            </a:ln>
            <a:extLst>
              <a:ext uri="{909E8E84-426E-40DD-AFC4-6F175D3DCCD1}">
                <a14:hiddenFill xmlns:a14="http://schemas.microsoft.com/office/drawing/2010/main">
                  <a:solidFill>
                    <a:srgbClr val="FFFFFF"/>
                  </a:solidFill>
                </a14:hiddenFill>
              </a:ext>
            </a:extLst>
          </p:spPr>
        </p:pic>
        <p:pic>
          <p:nvPicPr>
            <p:cNvPr id="2054" name="Picture 6" descr="http://cdn.idigitaltimes.com/sites/idigitaltimes.com/files/2015/01/06/league-legends-scholarshi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9831" y="4227966"/>
              <a:ext cx="4877153" cy="2432505"/>
            </a:xfrm>
            <a:prstGeom prst="rect">
              <a:avLst/>
            </a:prstGeom>
            <a:noFill/>
            <a:ln>
              <a:solidFill>
                <a:schemeClr val="accent1">
                  <a:lumMod val="50000"/>
                </a:schemeClr>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231478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Extensibilitate</a:t>
            </a:r>
            <a:endParaRPr lang="ro-RO" dirty="0"/>
          </a:p>
        </p:txBody>
      </p:sp>
      <p:sp>
        <p:nvSpPr>
          <p:cNvPr id="3" name="Content Placeholder 2"/>
          <p:cNvSpPr>
            <a:spLocks noGrp="1"/>
          </p:cNvSpPr>
          <p:nvPr>
            <p:ph idx="1"/>
          </p:nvPr>
        </p:nvSpPr>
        <p:spPr/>
        <p:txBody>
          <a:bodyPr/>
          <a:lstStyle/>
          <a:p>
            <a:r>
              <a:rPr lang="ro-RO" dirty="0"/>
              <a:t>Vrem ca jocul să fie ușor de programat</a:t>
            </a:r>
          </a:p>
          <a:p>
            <a:pPr lvl="1"/>
            <a:r>
              <a:rPr lang="ro-RO" dirty="0"/>
              <a:t>Arhitectură a programului potrivită</a:t>
            </a:r>
          </a:p>
          <a:p>
            <a:pPr lvl="1"/>
            <a:r>
              <a:rPr lang="ro-RO" dirty="0"/>
              <a:t>Responsivitate</a:t>
            </a:r>
          </a:p>
          <a:p>
            <a:pPr lvl="1"/>
            <a:r>
              <a:rPr lang="ro-RO" dirty="0"/>
              <a:t>Optimizare</a:t>
            </a:r>
          </a:p>
          <a:p>
            <a:r>
              <a:rPr lang="ro-RO" dirty="0"/>
              <a:t>Rezultate:</a:t>
            </a:r>
          </a:p>
          <a:p>
            <a:pPr lvl="1"/>
            <a:r>
              <a:rPr lang="ro-RO" dirty="0"/>
              <a:t>Timp de dezvoltare mai scurt</a:t>
            </a:r>
          </a:p>
          <a:p>
            <a:pPr lvl="1"/>
            <a:r>
              <a:rPr lang="ro-RO" dirty="0"/>
              <a:t>FPS mare</a:t>
            </a:r>
          </a:p>
          <a:p>
            <a:pPr lvl="1"/>
            <a:r>
              <a:rPr lang="ro-RO" dirty="0"/>
              <a:t>Responsivitatea controalelor</a:t>
            </a:r>
          </a:p>
          <a:p>
            <a:pPr lvl="1"/>
            <a:r>
              <a:rPr lang="ro-RO" dirty="0" smtClean="0"/>
              <a:t>Extensibilitate</a:t>
            </a:r>
          </a:p>
          <a:p>
            <a:r>
              <a:rPr lang="ro-RO" dirty="0" smtClean="0"/>
              <a:t>Extensibilitatea este ceva extrem de important.</a:t>
            </a:r>
            <a:endParaRPr lang="ro-RO" dirty="0"/>
          </a:p>
        </p:txBody>
      </p:sp>
      <p:sp>
        <p:nvSpPr>
          <p:cNvPr id="5" name="Rounded Rectangle 4"/>
          <p:cNvSpPr/>
          <p:nvPr/>
        </p:nvSpPr>
        <p:spPr>
          <a:xfrm>
            <a:off x="7710462" y="3001162"/>
            <a:ext cx="3643338" cy="2000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600" dirty="0" smtClean="0"/>
              <a:t>"</a:t>
            </a:r>
            <a:r>
              <a:rPr lang="en-US" sz="1600" dirty="0" smtClean="0"/>
              <a:t>For me, good design means that when I make a change, it’s as if the entire program was crafted in anticipation of it </a:t>
            </a:r>
            <a:r>
              <a:rPr lang="ro-RO" sz="1600" dirty="0" smtClean="0"/>
              <a:t>. [...]</a:t>
            </a:r>
            <a:r>
              <a:rPr lang="en-US" sz="1600" dirty="0" smtClean="0"/>
              <a:t>The measure of a design is how easily it accommodates changes</a:t>
            </a:r>
            <a:r>
              <a:rPr lang="ro-RO" sz="1600" dirty="0" smtClean="0"/>
              <a:t>"</a:t>
            </a:r>
          </a:p>
          <a:p>
            <a:pPr algn="ctr"/>
            <a:r>
              <a:rPr lang="ro-RO" sz="1600" dirty="0" smtClean="0"/>
              <a:t>Bob Nystrom, EA</a:t>
            </a:r>
            <a:endParaRPr lang="ro-RO" sz="1600" dirty="0"/>
          </a:p>
        </p:txBody>
      </p:sp>
    </p:spTree>
    <p:extLst>
      <p:ext uri="{BB962C8B-B14F-4D97-AF65-F5344CB8AC3E}">
        <p14:creationId xmlns:p14="http://schemas.microsoft.com/office/powerpoint/2010/main" val="4076062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o-RO" dirty="0" smtClean="0"/>
              <a:t>Cum se programează un joc?</a:t>
            </a:r>
            <a:endParaRPr lang="ro-RO" dirty="0"/>
          </a:p>
        </p:txBody>
      </p:sp>
      <p:sp>
        <p:nvSpPr>
          <p:cNvPr id="5" name="Text Placeholder 4"/>
          <p:cNvSpPr>
            <a:spLocks noGrp="1"/>
          </p:cNvSpPr>
          <p:nvPr>
            <p:ph type="body" idx="1"/>
          </p:nvPr>
        </p:nvSpPr>
        <p:spPr/>
        <p:txBody>
          <a:bodyPr/>
          <a:lstStyle/>
          <a:p>
            <a:r>
              <a:rPr lang="ro-RO" dirty="0" smtClean="0"/>
              <a:t>Să alegem un exemplu real.</a:t>
            </a:r>
            <a:endParaRPr lang="ro-RO" dirty="0"/>
          </a:p>
        </p:txBody>
      </p:sp>
    </p:spTree>
    <p:extLst>
      <p:ext uri="{BB962C8B-B14F-4D97-AF65-F5344CB8AC3E}">
        <p14:creationId xmlns:p14="http://schemas.microsoft.com/office/powerpoint/2010/main" val="20660779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o-RO" dirty="0" smtClean="0"/>
              <a:t>Bucla jocului (game loop)</a:t>
            </a:r>
            <a:endParaRPr lang="ro-RO" dirty="0"/>
          </a:p>
        </p:txBody>
      </p:sp>
      <p:sp>
        <p:nvSpPr>
          <p:cNvPr id="5" name="Content Placeholder 4"/>
          <p:cNvSpPr>
            <a:spLocks noGrp="1"/>
          </p:cNvSpPr>
          <p:nvPr>
            <p:ph idx="1"/>
          </p:nvPr>
        </p:nvSpPr>
        <p:spPr/>
        <p:txBody>
          <a:bodyPr>
            <a:normAutofit/>
          </a:bodyPr>
          <a:lstStyle/>
          <a:p>
            <a:r>
              <a:rPr lang="ro-RO" dirty="0"/>
              <a:t>Jocul se desfășoară într-o buclă de tip </a:t>
            </a:r>
            <a:r>
              <a:rPr lang="ro-RO" i="1" dirty="0"/>
              <a:t>while(true)</a:t>
            </a:r>
          </a:p>
          <a:p>
            <a:r>
              <a:rPr lang="ro-RO" dirty="0"/>
              <a:t>În această buclă, se rulează tot codul jocului</a:t>
            </a:r>
          </a:p>
          <a:p>
            <a:r>
              <a:rPr lang="ro-RO" dirty="0"/>
              <a:t>Această buclă este "inima" programului și definește arhitectura jocului</a:t>
            </a:r>
          </a:p>
          <a:p>
            <a:r>
              <a:rPr lang="ro-RO" dirty="0"/>
              <a:t>Formată din 2 componente majore:</a:t>
            </a:r>
          </a:p>
          <a:p>
            <a:pPr marL="731520" lvl="1" indent="-457200">
              <a:buFont typeface="+mj-lt"/>
              <a:buAutoNum type="arabicPeriod"/>
            </a:pPr>
            <a:r>
              <a:rPr lang="ro-RO" dirty="0"/>
              <a:t>Update (actualizare): reprezentările interne ale jocului:</a:t>
            </a:r>
          </a:p>
          <a:p>
            <a:pPr marL="1005840" lvl="2" indent="-457200"/>
            <a:r>
              <a:rPr lang="ro-RO" dirty="0" smtClean="0"/>
              <a:t>date </a:t>
            </a:r>
            <a:r>
              <a:rPr lang="ro-RO" dirty="0"/>
              <a:t>de intrare: Taste, mouse, evenimente</a:t>
            </a:r>
          </a:p>
          <a:p>
            <a:pPr marL="1005840" lvl="2" indent="-457200"/>
            <a:r>
              <a:rPr lang="ro-RO" dirty="0"/>
              <a:t>poziția jucătorului, a celorlaltor elemente (inamici, proiectile, etc) –fizică-</a:t>
            </a:r>
          </a:p>
          <a:p>
            <a:pPr marL="731520" lvl="1" indent="-457200">
              <a:buFont typeface="+mj-lt"/>
              <a:buAutoNum type="arabicPeriod"/>
            </a:pPr>
            <a:r>
              <a:rPr lang="ro-RO" dirty="0"/>
              <a:t>Render (afișare): "Exprimă" pe ecran reprezentările interne actualizate în Update</a:t>
            </a:r>
          </a:p>
          <a:p>
            <a:pPr marL="287338" indent="-287338"/>
            <a:r>
              <a:rPr lang="ro-RO" dirty="0"/>
              <a:t>Ieșirea din buclă se face cu o instrucțiune de tip </a:t>
            </a:r>
            <a:r>
              <a:rPr lang="ro-RO" i="1" dirty="0" smtClean="0"/>
              <a:t>break</a:t>
            </a:r>
            <a:endParaRPr lang="ro-RO" dirty="0"/>
          </a:p>
        </p:txBody>
      </p:sp>
    </p:spTree>
    <p:extLst>
      <p:ext uri="{BB962C8B-B14F-4D97-AF65-F5344CB8AC3E}">
        <p14:creationId xmlns:p14="http://schemas.microsoft.com/office/powerpoint/2010/main" val="40539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Bucla jocului</a:t>
            </a:r>
            <a:endParaRPr lang="ro-RO"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96234413"/>
              </p:ext>
            </p:extLst>
          </p:nvPr>
        </p:nvGraphicFramePr>
        <p:xfrm>
          <a:off x="3888014" y="1466294"/>
          <a:ext cx="441597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8229600" y="2784146"/>
            <a:ext cx="3403600" cy="646331"/>
          </a:xfrm>
          <a:prstGeom prst="rect">
            <a:avLst/>
          </a:prstGeom>
          <a:noFill/>
        </p:spPr>
        <p:txBody>
          <a:bodyPr wrap="square" rtlCol="0">
            <a:spAutoFit/>
          </a:bodyPr>
          <a:lstStyle/>
          <a:p>
            <a:r>
              <a:rPr lang="ro-RO" b="1" dirty="0" smtClean="0"/>
              <a:t>Update </a:t>
            </a:r>
            <a:r>
              <a:rPr lang="ro-RO" dirty="0" smtClean="0"/>
              <a:t>înseamnă modificarea stării interne a jocului.</a:t>
            </a:r>
          </a:p>
        </p:txBody>
      </p:sp>
      <p:sp>
        <p:nvSpPr>
          <p:cNvPr id="4" name="TextBox 3"/>
          <p:cNvSpPr txBox="1"/>
          <p:nvPr/>
        </p:nvSpPr>
        <p:spPr>
          <a:xfrm>
            <a:off x="3155950" y="5665232"/>
            <a:ext cx="5880100" cy="369332"/>
          </a:xfrm>
          <a:prstGeom prst="rect">
            <a:avLst/>
          </a:prstGeom>
          <a:noFill/>
        </p:spPr>
        <p:txBody>
          <a:bodyPr wrap="square" rtlCol="0">
            <a:spAutoFit/>
          </a:bodyPr>
          <a:lstStyle/>
          <a:p>
            <a:r>
              <a:rPr lang="ro-RO" b="1" dirty="0" smtClean="0"/>
              <a:t>Render</a:t>
            </a:r>
            <a:r>
              <a:rPr lang="ro-RO" dirty="0" smtClean="0"/>
              <a:t> înseamnă afișarea pe ecran a stării interne a jocului.</a:t>
            </a:r>
            <a:endParaRPr lang="ro-RO" b="1" dirty="0"/>
          </a:p>
        </p:txBody>
      </p:sp>
      <p:sp>
        <p:nvSpPr>
          <p:cNvPr id="5" name="TextBox 4"/>
          <p:cNvSpPr txBox="1"/>
          <p:nvPr/>
        </p:nvSpPr>
        <p:spPr>
          <a:xfrm>
            <a:off x="469900" y="2784146"/>
            <a:ext cx="3048000" cy="646331"/>
          </a:xfrm>
          <a:prstGeom prst="rect">
            <a:avLst/>
          </a:prstGeom>
          <a:noFill/>
        </p:spPr>
        <p:txBody>
          <a:bodyPr wrap="square" rtlCol="0">
            <a:spAutoFit/>
          </a:bodyPr>
          <a:lstStyle/>
          <a:p>
            <a:r>
              <a:rPr lang="ro-RO" b="1" dirty="0" smtClean="0"/>
              <a:t>Limitarea FPS-ului</a:t>
            </a:r>
            <a:r>
              <a:rPr lang="ro-RO" dirty="0" smtClean="0"/>
              <a:t> înseamnă stabilizarea vitezei jocului.</a:t>
            </a:r>
          </a:p>
        </p:txBody>
      </p:sp>
      <p:sp>
        <p:nvSpPr>
          <p:cNvPr id="7" name="TextBox 6"/>
          <p:cNvSpPr txBox="1"/>
          <p:nvPr/>
        </p:nvSpPr>
        <p:spPr>
          <a:xfrm>
            <a:off x="8610600" y="5295900"/>
            <a:ext cx="3260829" cy="369332"/>
          </a:xfrm>
          <a:prstGeom prst="rect">
            <a:avLst/>
          </a:prstGeom>
          <a:noFill/>
        </p:spPr>
        <p:txBody>
          <a:bodyPr wrap="none" rtlCol="0">
            <a:spAutoFit/>
          </a:bodyPr>
          <a:lstStyle/>
          <a:p>
            <a:r>
              <a:rPr lang="ro-RO" dirty="0" smtClean="0"/>
              <a:t>...de minim 30 de ori </a:t>
            </a:r>
            <a:r>
              <a:rPr lang="ro-RO" b="1" dirty="0" smtClean="0"/>
              <a:t>pe secundă</a:t>
            </a:r>
            <a:endParaRPr lang="ro-RO" b="1" dirty="0"/>
          </a:p>
        </p:txBody>
      </p:sp>
    </p:spTree>
    <p:extLst>
      <p:ext uri="{BB962C8B-B14F-4D97-AF65-F5344CB8AC3E}">
        <p14:creationId xmlns:p14="http://schemas.microsoft.com/office/powerpoint/2010/main" val="364194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Bucla jocului</a:t>
            </a:r>
            <a:endParaRPr lang="ro-RO" dirty="0"/>
          </a:p>
        </p:txBody>
      </p:sp>
      <p:sp>
        <p:nvSpPr>
          <p:cNvPr id="3" name="Content Placeholder 2"/>
          <p:cNvSpPr>
            <a:spLocks noGrp="1"/>
          </p:cNvSpPr>
          <p:nvPr>
            <p:ph idx="1"/>
          </p:nvPr>
        </p:nvSpPr>
        <p:spPr/>
        <p:txBody>
          <a:bodyPr/>
          <a:lstStyle/>
          <a:p>
            <a:r>
              <a:rPr lang="ro-RO" b="1" dirty="0" smtClean="0"/>
              <a:t>Starea internă a jocului </a:t>
            </a:r>
            <a:r>
              <a:rPr lang="ro-RO" dirty="0" smtClean="0"/>
              <a:t>înseamnă </a:t>
            </a:r>
            <a:r>
              <a:rPr lang="ro-RO" b="1" dirty="0" smtClean="0"/>
              <a:t>variabilele jocului</a:t>
            </a:r>
            <a:r>
              <a:rPr lang="ro-RO" dirty="0" smtClean="0"/>
              <a:t>.</a:t>
            </a:r>
          </a:p>
          <a:p>
            <a:r>
              <a:rPr lang="ro-RO" dirty="0" smtClean="0"/>
              <a:t>În acestea se păstrează informații precum:</a:t>
            </a:r>
          </a:p>
          <a:p>
            <a:pPr lvl="1"/>
            <a:r>
              <a:rPr lang="ro-RO" dirty="0" smtClean="0"/>
              <a:t>poziția jucătorului</a:t>
            </a:r>
          </a:p>
          <a:p>
            <a:pPr lvl="1"/>
            <a:r>
              <a:rPr lang="ro-RO" dirty="0" smtClean="0"/>
              <a:t>viteza sa de deplasare</a:t>
            </a:r>
          </a:p>
          <a:p>
            <a:pPr lvl="1"/>
            <a:r>
              <a:rPr lang="ro-RO" dirty="0" smtClean="0"/>
              <a:t>„viața” jucătorului / numărul de „vieți”</a:t>
            </a:r>
          </a:p>
          <a:p>
            <a:pPr lvl="1"/>
            <a:r>
              <a:rPr lang="ro-RO" dirty="0" smtClean="0"/>
              <a:t>cantitatea de muniție rămasă</a:t>
            </a:r>
          </a:p>
          <a:p>
            <a:pPr lvl="1"/>
            <a:r>
              <a:rPr lang="ro-RO" dirty="0" smtClean="0"/>
              <a:t>punctele adunate de jucător</a:t>
            </a:r>
          </a:p>
          <a:p>
            <a:r>
              <a:rPr lang="ro-RO" dirty="0" smtClean="0"/>
              <a:t>Se păstrează și informații care nu au legătură directă cu jucătorul, cum ar fi numărul nivelului curent sau structura structura acestuia.</a:t>
            </a:r>
            <a:endParaRPr lang="ro-RO" dirty="0"/>
          </a:p>
        </p:txBody>
      </p:sp>
    </p:spTree>
    <p:extLst>
      <p:ext uri="{BB962C8B-B14F-4D97-AF65-F5344CB8AC3E}">
        <p14:creationId xmlns:p14="http://schemas.microsoft.com/office/powerpoint/2010/main" val="23041392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Bucla jocului</a:t>
            </a:r>
            <a:endParaRPr lang="ro-RO" dirty="0"/>
          </a:p>
        </p:txBody>
      </p:sp>
      <p:sp>
        <p:nvSpPr>
          <p:cNvPr id="3" name="Content Placeholder 2"/>
          <p:cNvSpPr>
            <a:spLocks noGrp="1"/>
          </p:cNvSpPr>
          <p:nvPr>
            <p:ph idx="1"/>
          </p:nvPr>
        </p:nvSpPr>
        <p:spPr/>
        <p:txBody>
          <a:bodyPr/>
          <a:lstStyle/>
          <a:p>
            <a:r>
              <a:rPr lang="ro-RO" dirty="0" smtClean="0"/>
              <a:t>Faza de </a:t>
            </a:r>
            <a:r>
              <a:rPr lang="ro-RO" b="1" dirty="0" smtClean="0"/>
              <a:t>Update</a:t>
            </a:r>
            <a:r>
              <a:rPr lang="ro-RO" dirty="0" smtClean="0"/>
              <a:t> (actualizare) modifică starea internă a jocului.</a:t>
            </a:r>
          </a:p>
          <a:p>
            <a:r>
              <a:rPr lang="ro-RO" dirty="0" smtClean="0"/>
              <a:t>Aceste modificări sunt declanșate de:</a:t>
            </a:r>
          </a:p>
          <a:p>
            <a:pPr lvl="1"/>
            <a:r>
              <a:rPr lang="ro-RO" dirty="0" smtClean="0"/>
              <a:t>input (ex: mișcarea jucătorului)</a:t>
            </a:r>
          </a:p>
          <a:p>
            <a:pPr lvl="1"/>
            <a:r>
              <a:rPr lang="ro-RO" dirty="0" smtClean="0"/>
              <a:t>simularea fizică (ex: căderea jucătorului, coliziuni)</a:t>
            </a:r>
          </a:p>
          <a:p>
            <a:pPr lvl="1"/>
            <a:r>
              <a:rPr lang="ro-RO" dirty="0" smtClean="0"/>
              <a:t>timp (ex: actualizarea timpului rămas)</a:t>
            </a:r>
          </a:p>
          <a:p>
            <a:pPr lvl="1"/>
            <a:r>
              <a:rPr lang="ro-RO" dirty="0" smtClean="0"/>
              <a:t>ceilalți jucători, în jocurile în rețea</a:t>
            </a:r>
          </a:p>
          <a:p>
            <a:pPr lvl="1"/>
            <a:r>
              <a:rPr lang="ro-RO" dirty="0" smtClean="0"/>
              <a:t>altele (ex: mișcarea inamicilor, schimbarea nivelelor, închiderea ferestrei)</a:t>
            </a:r>
          </a:p>
          <a:p>
            <a:r>
              <a:rPr lang="ro-RO" dirty="0" smtClean="0"/>
              <a:t>Un pas de Update se numește </a:t>
            </a:r>
            <a:r>
              <a:rPr lang="ro-RO" b="1" dirty="0" smtClean="0"/>
              <a:t>Tick</a:t>
            </a:r>
            <a:r>
              <a:rPr lang="ro-RO" dirty="0"/>
              <a:t> </a:t>
            </a:r>
            <a:r>
              <a:rPr lang="ro-RO" dirty="0" smtClean="0"/>
              <a:t>(similar cu ticăitul unui ceas)</a:t>
            </a:r>
          </a:p>
        </p:txBody>
      </p:sp>
    </p:spTree>
    <p:extLst>
      <p:ext uri="{BB962C8B-B14F-4D97-AF65-F5344CB8AC3E}">
        <p14:creationId xmlns:p14="http://schemas.microsoft.com/office/powerpoint/2010/main" val="28160045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Bucla jocului</a:t>
            </a:r>
            <a:endParaRPr lang="ro-RO" dirty="0"/>
          </a:p>
        </p:txBody>
      </p:sp>
      <p:sp>
        <p:nvSpPr>
          <p:cNvPr id="3" name="Content Placeholder 2"/>
          <p:cNvSpPr>
            <a:spLocks noGrp="1"/>
          </p:cNvSpPr>
          <p:nvPr>
            <p:ph idx="1"/>
          </p:nvPr>
        </p:nvSpPr>
        <p:spPr/>
        <p:txBody>
          <a:bodyPr/>
          <a:lstStyle/>
          <a:p>
            <a:r>
              <a:rPr lang="ro-RO" dirty="0" smtClean="0"/>
              <a:t>Faza de </a:t>
            </a:r>
            <a:r>
              <a:rPr lang="ro-RO" b="1" dirty="0" smtClean="0"/>
              <a:t>Render</a:t>
            </a:r>
            <a:r>
              <a:rPr lang="ro-RO" dirty="0" smtClean="0"/>
              <a:t> (afișare) prezintă pe ecran starea internă a jocului.</a:t>
            </a:r>
          </a:p>
          <a:p>
            <a:r>
              <a:rPr lang="ro-RO" dirty="0" smtClean="0"/>
              <a:t>Aceasta se desfășoară în mai multe faze:</a:t>
            </a:r>
          </a:p>
          <a:p>
            <a:pPr lvl="1"/>
            <a:r>
              <a:rPr lang="ro-RO" dirty="0" smtClean="0"/>
              <a:t>ștergerea ecranului</a:t>
            </a:r>
          </a:p>
          <a:p>
            <a:pPr lvl="1"/>
            <a:r>
              <a:rPr lang="ro-RO" dirty="0" smtClean="0"/>
              <a:t>afișarea fundalului</a:t>
            </a:r>
          </a:p>
          <a:p>
            <a:pPr lvl="1"/>
            <a:r>
              <a:rPr lang="ro-RO" dirty="0" smtClean="0"/>
              <a:t>afișarea nivelului, jucătorilor, etc.</a:t>
            </a:r>
          </a:p>
          <a:p>
            <a:pPr lvl="1"/>
            <a:r>
              <a:rPr lang="ro-RO" dirty="0" smtClean="0"/>
              <a:t>afișarea intefeței (informații despre punctele de viață, etc.)</a:t>
            </a:r>
          </a:p>
          <a:p>
            <a:r>
              <a:rPr lang="ro-RO" dirty="0" smtClean="0"/>
              <a:t>Un pas de Render se numește </a:t>
            </a:r>
            <a:r>
              <a:rPr lang="ro-RO" b="1" dirty="0" smtClean="0"/>
              <a:t>Frame</a:t>
            </a:r>
            <a:r>
              <a:rPr lang="ro-RO" dirty="0" smtClean="0"/>
              <a:t> (cadru, asemănător cadrelor unui film). </a:t>
            </a:r>
          </a:p>
          <a:p>
            <a:r>
              <a:rPr lang="ro-RO" dirty="0" smtClean="0"/>
              <a:t>În jocurile în care frame-urile se sincronizează cu tick-urile, acești termeni sunt interschimbabili și se referă la un pas complet al buclei.</a:t>
            </a:r>
          </a:p>
        </p:txBody>
      </p:sp>
    </p:spTree>
    <p:extLst>
      <p:ext uri="{BB962C8B-B14F-4D97-AF65-F5344CB8AC3E}">
        <p14:creationId xmlns:p14="http://schemas.microsoft.com/office/powerpoint/2010/main" val="15178765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Bucla jocului</a:t>
            </a:r>
            <a:endParaRPr lang="ro-RO" dirty="0"/>
          </a:p>
        </p:txBody>
      </p:sp>
      <p:sp>
        <p:nvSpPr>
          <p:cNvPr id="3" name="Content Placeholder 2"/>
          <p:cNvSpPr>
            <a:spLocks noGrp="1"/>
          </p:cNvSpPr>
          <p:nvPr>
            <p:ph idx="1"/>
          </p:nvPr>
        </p:nvSpPr>
        <p:spPr/>
        <p:txBody>
          <a:bodyPr>
            <a:normAutofit/>
          </a:bodyPr>
          <a:lstStyle/>
          <a:p>
            <a:r>
              <a:rPr lang="ro-RO" dirty="0" smtClean="0"/>
              <a:t>Faza de </a:t>
            </a:r>
            <a:r>
              <a:rPr lang="ro-RO" b="1" dirty="0" smtClean="0"/>
              <a:t>Limitare FPS</a:t>
            </a:r>
            <a:r>
              <a:rPr lang="ro-RO" dirty="0" smtClean="0"/>
              <a:t> reduce viteza jocului cu scopul de a o stabiliza.</a:t>
            </a:r>
          </a:p>
          <a:p>
            <a:r>
              <a:rPr lang="ro-RO" dirty="0" smtClean="0"/>
              <a:t>Problemă: Viteza de rulare a jocului depinde de viteza procesorului și a plăcii video. Dacă acestea sunt prea mari, jocul va merge prea repede.</a:t>
            </a:r>
          </a:p>
          <a:p>
            <a:r>
              <a:rPr lang="ro-RO" dirty="0" smtClean="0"/>
              <a:t>Soluție:</a:t>
            </a:r>
          </a:p>
          <a:p>
            <a:pPr marL="914400" lvl="1" indent="-457200">
              <a:buFont typeface="+mj-lt"/>
              <a:buAutoNum type="arabicPeriod"/>
            </a:pPr>
            <a:r>
              <a:rPr lang="ro-RO" dirty="0" smtClean="0"/>
              <a:t>Alegem o viteză țintă pentru jocul nostru. Valori comune sunt 30 FPS (cadre pe secundă) sau 60 FPS. Mai puțin și e deranjant, mai mult și se irosesc resurse.</a:t>
            </a:r>
          </a:p>
          <a:p>
            <a:pPr marL="914400" lvl="1" indent="-457200">
              <a:buFont typeface="+mj-lt"/>
              <a:buAutoNum type="arabicPeriod"/>
            </a:pPr>
            <a:r>
              <a:rPr lang="ro-RO" dirty="0" smtClean="0"/>
              <a:t>Măsurăm timpul de rulare al unui pas din bucla jocului.</a:t>
            </a:r>
          </a:p>
          <a:p>
            <a:pPr marL="914400" lvl="1" indent="-457200">
              <a:buFont typeface="+mj-lt"/>
              <a:buAutoNum type="arabicPeriod"/>
            </a:pPr>
            <a:r>
              <a:rPr lang="ro-RO" dirty="0" smtClean="0"/>
              <a:t>Dacă acest cadru s-a efectuat mai repede decât </a:t>
            </a:r>
            <a:r>
              <a:rPr lang="ro-RO" dirty="0" smtClean="0">
                <a:latin typeface="Courier New" panose="02070309020205020404" pitchFamily="49" charset="0"/>
                <a:cs typeface="Courier New" panose="02070309020205020404" pitchFamily="49" charset="0"/>
              </a:rPr>
              <a:t>1s / FPS</a:t>
            </a:r>
            <a:r>
              <a:rPr lang="ro-RO" dirty="0" smtClean="0">
                <a:cs typeface="Courier New" panose="02070309020205020404" pitchFamily="49" charset="0"/>
              </a:rPr>
              <a:t>, cerem ca execuția să se oprească pentru restul timpului.</a:t>
            </a:r>
          </a:p>
          <a:p>
            <a:r>
              <a:rPr lang="ro-RO" dirty="0" smtClean="0">
                <a:cs typeface="Courier New" panose="02070309020205020404" pitchFamily="49" charset="0"/>
              </a:rPr>
              <a:t>Rezultat: Pe PC-urile care pot rula jocul </a:t>
            </a:r>
            <a:r>
              <a:rPr lang="ro-RO" b="1" dirty="0" smtClean="0">
                <a:cs typeface="Courier New" panose="02070309020205020404" pitchFamily="49" charset="0"/>
              </a:rPr>
              <a:t>peste</a:t>
            </a:r>
            <a:r>
              <a:rPr lang="ro-RO" dirty="0" smtClean="0">
                <a:cs typeface="Courier New" panose="02070309020205020404" pitchFamily="49" charset="0"/>
              </a:rPr>
              <a:t> FPS-ul dorit, viteza jocului va fi limitată la o viteză normală.</a:t>
            </a:r>
            <a:endParaRPr lang="ro-RO" dirty="0"/>
          </a:p>
        </p:txBody>
      </p:sp>
    </p:spTree>
    <p:extLst>
      <p:ext uri="{BB962C8B-B14F-4D97-AF65-F5344CB8AC3E}">
        <p14:creationId xmlns:p14="http://schemas.microsoft.com/office/powerpoint/2010/main" val="7037563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Bucla jocului</a:t>
            </a:r>
            <a:endParaRPr lang="ro-RO" dirty="0"/>
          </a:p>
        </p:txBody>
      </p:sp>
      <p:sp>
        <p:nvSpPr>
          <p:cNvPr id="3" name="Content Placeholder 2"/>
          <p:cNvSpPr>
            <a:spLocks noGrp="1"/>
          </p:cNvSpPr>
          <p:nvPr>
            <p:ph idx="1"/>
          </p:nvPr>
        </p:nvSpPr>
        <p:spPr/>
        <p:txBody>
          <a:bodyPr/>
          <a:lstStyle/>
          <a:p>
            <a:r>
              <a:rPr lang="ro-RO" dirty="0" smtClean="0"/>
              <a:t>Este extrem de important ca diferența între Update și Render să fie foarte bine definită. O separare clară a acestora ajută enorm la extensibilitatea jocului.</a:t>
            </a:r>
          </a:p>
          <a:p>
            <a:r>
              <a:rPr lang="ro-RO" dirty="0" smtClean="0"/>
              <a:t>[exemple din jocul ales la început]</a:t>
            </a:r>
            <a:endParaRPr lang="ro-RO" dirty="0"/>
          </a:p>
        </p:txBody>
      </p:sp>
    </p:spTree>
    <p:extLst>
      <p:ext uri="{BB962C8B-B14F-4D97-AF65-F5344CB8AC3E}">
        <p14:creationId xmlns:p14="http://schemas.microsoft.com/office/powerpoint/2010/main" val="32987623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Cine sunt eu?</a:t>
            </a:r>
            <a:endParaRPr lang="ro-RO" dirty="0"/>
          </a:p>
        </p:txBody>
      </p:sp>
      <p:sp>
        <p:nvSpPr>
          <p:cNvPr id="3" name="Content Placeholder 2"/>
          <p:cNvSpPr>
            <a:spLocks noGrp="1"/>
          </p:cNvSpPr>
          <p:nvPr>
            <p:ph idx="1"/>
          </p:nvPr>
        </p:nvSpPr>
        <p:spPr/>
        <p:txBody>
          <a:bodyPr/>
          <a:lstStyle/>
          <a:p>
            <a:r>
              <a:rPr lang="ro-RO" dirty="0" smtClean="0"/>
              <a:t>Sunt un elev în clasa a XII-a</a:t>
            </a:r>
          </a:p>
          <a:p>
            <a:r>
              <a:rPr lang="ro-RO" dirty="0" smtClean="0"/>
              <a:t>Am lucrat până acum la 3 jocuri mai mari (&gt; 2 luni) și foarte multe proiecte mai mici</a:t>
            </a:r>
          </a:p>
          <a:p>
            <a:r>
              <a:rPr lang="ro-RO" dirty="0" smtClean="0"/>
              <a:t>Am lucrat o vară ca programator angajat per-proiect (freelancer)</a:t>
            </a:r>
          </a:p>
          <a:p>
            <a:r>
              <a:rPr lang="ro-RO" dirty="0" smtClean="0"/>
              <a:t>Domenii: C# (+.NET, WPF, XNA), C++ (+SDL), OOP, HTML (+CSS, JS)</a:t>
            </a:r>
          </a:p>
        </p:txBody>
      </p:sp>
    </p:spTree>
    <p:extLst>
      <p:ext uri="{BB962C8B-B14F-4D97-AF65-F5344CB8AC3E}">
        <p14:creationId xmlns:p14="http://schemas.microsoft.com/office/powerpoint/2010/main" val="3634559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Bucla jocului</a:t>
            </a:r>
            <a:endParaRPr lang="ro-RO" dirty="0"/>
          </a:p>
        </p:txBody>
      </p:sp>
      <p:sp>
        <p:nvSpPr>
          <p:cNvPr id="4" name="Flowchart: Process 3"/>
          <p:cNvSpPr/>
          <p:nvPr/>
        </p:nvSpPr>
        <p:spPr>
          <a:xfrm>
            <a:off x="1393800" y="1577960"/>
            <a:ext cx="1643074" cy="28575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while(true) {</a:t>
            </a:r>
            <a:endParaRPr lang="ro-RO" dirty="0"/>
          </a:p>
        </p:txBody>
      </p:sp>
      <p:sp>
        <p:nvSpPr>
          <p:cNvPr id="5" name="Flowchart: Process 4"/>
          <p:cNvSpPr/>
          <p:nvPr/>
        </p:nvSpPr>
        <p:spPr>
          <a:xfrm>
            <a:off x="1608114" y="2863844"/>
            <a:ext cx="1857388" cy="28575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Update</a:t>
            </a:r>
            <a:endParaRPr lang="ro-RO" dirty="0"/>
          </a:p>
        </p:txBody>
      </p:sp>
      <p:sp>
        <p:nvSpPr>
          <p:cNvPr id="6" name="Flowchart: Process 5"/>
          <p:cNvSpPr/>
          <p:nvPr/>
        </p:nvSpPr>
        <p:spPr>
          <a:xfrm>
            <a:off x="1608114" y="5078422"/>
            <a:ext cx="1857388" cy="28575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Render</a:t>
            </a:r>
            <a:endParaRPr lang="ro-RO" dirty="0"/>
          </a:p>
        </p:txBody>
      </p:sp>
      <p:sp>
        <p:nvSpPr>
          <p:cNvPr id="7" name="Flowchart: Process 6"/>
          <p:cNvSpPr/>
          <p:nvPr/>
        </p:nvSpPr>
        <p:spPr>
          <a:xfrm>
            <a:off x="1393800" y="6292868"/>
            <a:ext cx="1643074" cy="28575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a:t>
            </a:r>
            <a:endParaRPr lang="ro-RO" dirty="0"/>
          </a:p>
        </p:txBody>
      </p:sp>
      <p:cxnSp>
        <p:nvCxnSpPr>
          <p:cNvPr id="8" name="Straight Arrow Connector 7"/>
          <p:cNvCxnSpPr>
            <a:stCxn id="4" idx="2"/>
            <a:endCxn id="5" idx="0"/>
          </p:cNvCxnSpPr>
          <p:nvPr/>
        </p:nvCxnSpPr>
        <p:spPr>
          <a:xfrm rot="16200000" flipH="1">
            <a:off x="1876006" y="2203042"/>
            <a:ext cx="1000132" cy="3214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2"/>
            <a:endCxn id="6" idx="0"/>
          </p:cNvCxnSpPr>
          <p:nvPr/>
        </p:nvCxnSpPr>
        <p:spPr>
          <a:xfrm rot="5400000">
            <a:off x="1572395" y="4114009"/>
            <a:ext cx="192882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2"/>
            <a:endCxn id="41" idx="0"/>
          </p:cNvCxnSpPr>
          <p:nvPr/>
        </p:nvCxnSpPr>
        <p:spPr>
          <a:xfrm rot="5400000">
            <a:off x="2358213" y="5542769"/>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urved Connector 10"/>
          <p:cNvCxnSpPr>
            <a:stCxn id="7" idx="1"/>
            <a:endCxn id="4" idx="1"/>
          </p:cNvCxnSpPr>
          <p:nvPr/>
        </p:nvCxnSpPr>
        <p:spPr>
          <a:xfrm rot="10800000">
            <a:off x="1393800" y="1720836"/>
            <a:ext cx="1588" cy="4714908"/>
          </a:xfrm>
          <a:prstGeom prst="curvedConnector3">
            <a:avLst>
              <a:gd name="adj1" fmla="val 5388018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Flowchart: Process 11"/>
          <p:cNvSpPr/>
          <p:nvPr/>
        </p:nvSpPr>
        <p:spPr>
          <a:xfrm>
            <a:off x="4322758" y="1986756"/>
            <a:ext cx="2500330" cy="30558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Input</a:t>
            </a:r>
            <a:endParaRPr lang="ro-RO" dirty="0"/>
          </a:p>
        </p:txBody>
      </p:sp>
      <p:sp>
        <p:nvSpPr>
          <p:cNvPr id="13" name="Flowchart: Process 12"/>
          <p:cNvSpPr/>
          <p:nvPr/>
        </p:nvSpPr>
        <p:spPr>
          <a:xfrm>
            <a:off x="4322758" y="3006719"/>
            <a:ext cx="2500330" cy="28575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Comportament</a:t>
            </a:r>
            <a:endParaRPr lang="ro-RO" dirty="0"/>
          </a:p>
        </p:txBody>
      </p:sp>
      <p:sp>
        <p:nvSpPr>
          <p:cNvPr id="14" name="Flowchart: Process 13"/>
          <p:cNvSpPr/>
          <p:nvPr/>
        </p:nvSpPr>
        <p:spPr>
          <a:xfrm>
            <a:off x="4322758" y="4252127"/>
            <a:ext cx="2500330" cy="32622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Aplicare</a:t>
            </a:r>
          </a:p>
        </p:txBody>
      </p:sp>
      <p:cxnSp>
        <p:nvCxnSpPr>
          <p:cNvPr id="15" name="Straight Arrow Connector 14"/>
          <p:cNvCxnSpPr>
            <a:stCxn id="5" idx="3"/>
            <a:endCxn id="12" idx="1"/>
          </p:cNvCxnSpPr>
          <p:nvPr/>
        </p:nvCxnSpPr>
        <p:spPr>
          <a:xfrm flipV="1">
            <a:off x="3465502" y="2139548"/>
            <a:ext cx="857256" cy="8671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3"/>
            <a:endCxn id="13" idx="1"/>
          </p:cNvCxnSpPr>
          <p:nvPr/>
        </p:nvCxnSpPr>
        <p:spPr>
          <a:xfrm>
            <a:off x="3465502" y="3006720"/>
            <a:ext cx="857256"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3"/>
            <a:endCxn id="14" idx="1"/>
          </p:cNvCxnSpPr>
          <p:nvPr/>
        </p:nvCxnSpPr>
        <p:spPr>
          <a:xfrm>
            <a:off x="3465502" y="3006720"/>
            <a:ext cx="857256" cy="14085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Flowchart: Process 17"/>
          <p:cNvSpPr/>
          <p:nvPr/>
        </p:nvSpPr>
        <p:spPr>
          <a:xfrm>
            <a:off x="7788288" y="1762926"/>
            <a:ext cx="3095612" cy="22383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Taste + mouse</a:t>
            </a:r>
            <a:endParaRPr lang="ro-RO" dirty="0"/>
          </a:p>
        </p:txBody>
      </p:sp>
      <p:sp>
        <p:nvSpPr>
          <p:cNvPr id="19" name="Flowchart: Process 18"/>
          <p:cNvSpPr/>
          <p:nvPr/>
        </p:nvSpPr>
        <p:spPr>
          <a:xfrm>
            <a:off x="7788288" y="2120116"/>
            <a:ext cx="3095612" cy="22383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Multiplayer</a:t>
            </a:r>
            <a:endParaRPr lang="ro-RO" dirty="0"/>
          </a:p>
        </p:txBody>
      </p:sp>
      <p:sp>
        <p:nvSpPr>
          <p:cNvPr id="20" name="Flowchart: Process 19"/>
          <p:cNvSpPr/>
          <p:nvPr/>
        </p:nvSpPr>
        <p:spPr>
          <a:xfrm>
            <a:off x="7788288" y="2477306"/>
            <a:ext cx="3095612" cy="22383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Evenimente de sistem</a:t>
            </a:r>
            <a:endParaRPr lang="ro-RO" dirty="0"/>
          </a:p>
        </p:txBody>
      </p:sp>
      <p:cxnSp>
        <p:nvCxnSpPr>
          <p:cNvPr id="21" name="Straight Arrow Connector 20"/>
          <p:cNvCxnSpPr>
            <a:stCxn id="12" idx="3"/>
            <a:endCxn id="18" idx="1"/>
          </p:cNvCxnSpPr>
          <p:nvPr/>
        </p:nvCxnSpPr>
        <p:spPr>
          <a:xfrm flipV="1">
            <a:off x="6823088" y="1874841"/>
            <a:ext cx="965200" cy="2647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3"/>
            <a:endCxn id="19" idx="1"/>
          </p:cNvCxnSpPr>
          <p:nvPr/>
        </p:nvCxnSpPr>
        <p:spPr>
          <a:xfrm>
            <a:off x="6823088" y="2139548"/>
            <a:ext cx="965200" cy="924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3"/>
            <a:endCxn id="20" idx="1"/>
          </p:cNvCxnSpPr>
          <p:nvPr/>
        </p:nvCxnSpPr>
        <p:spPr>
          <a:xfrm>
            <a:off x="6823088" y="2139548"/>
            <a:ext cx="965200" cy="4496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Flowchart: Process 23"/>
          <p:cNvSpPr/>
          <p:nvPr/>
        </p:nvSpPr>
        <p:spPr>
          <a:xfrm>
            <a:off x="7788288" y="2834496"/>
            <a:ext cx="3095612" cy="22383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Constrângeri fizice</a:t>
            </a:r>
            <a:endParaRPr lang="ro-RO" dirty="0"/>
          </a:p>
        </p:txBody>
      </p:sp>
      <p:sp>
        <p:nvSpPr>
          <p:cNvPr id="25" name="Flowchart: Process 24"/>
          <p:cNvSpPr/>
          <p:nvPr/>
        </p:nvSpPr>
        <p:spPr>
          <a:xfrm>
            <a:off x="7788288" y="3191686"/>
            <a:ext cx="3095612" cy="22383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Multiplayer + AI</a:t>
            </a:r>
            <a:endParaRPr lang="ro-RO" dirty="0"/>
          </a:p>
        </p:txBody>
      </p:sp>
      <p:sp>
        <p:nvSpPr>
          <p:cNvPr id="26" name="Flowchart: Process 25"/>
          <p:cNvSpPr/>
          <p:nvPr/>
        </p:nvSpPr>
        <p:spPr>
          <a:xfrm>
            <a:off x="7788288" y="3548876"/>
            <a:ext cx="3095612" cy="22383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Cronometrare</a:t>
            </a:r>
            <a:endParaRPr lang="ro-RO" dirty="0"/>
          </a:p>
        </p:txBody>
      </p:sp>
      <p:sp>
        <p:nvSpPr>
          <p:cNvPr id="27" name="Flowchart: Process 26"/>
          <p:cNvSpPr/>
          <p:nvPr/>
        </p:nvSpPr>
        <p:spPr>
          <a:xfrm>
            <a:off x="7788288" y="3906066"/>
            <a:ext cx="3095612" cy="22383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Achievements, etc</a:t>
            </a:r>
            <a:endParaRPr lang="ro-RO" dirty="0"/>
          </a:p>
        </p:txBody>
      </p:sp>
      <p:cxnSp>
        <p:nvCxnSpPr>
          <p:cNvPr id="28" name="Straight Arrow Connector 27"/>
          <p:cNvCxnSpPr>
            <a:stCxn id="13" idx="3"/>
            <a:endCxn id="24" idx="1"/>
          </p:cNvCxnSpPr>
          <p:nvPr/>
        </p:nvCxnSpPr>
        <p:spPr>
          <a:xfrm flipV="1">
            <a:off x="6823088" y="2946411"/>
            <a:ext cx="965200" cy="2031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3" idx="3"/>
            <a:endCxn id="25" idx="1"/>
          </p:cNvCxnSpPr>
          <p:nvPr/>
        </p:nvCxnSpPr>
        <p:spPr>
          <a:xfrm>
            <a:off x="6823088" y="3149596"/>
            <a:ext cx="965200" cy="1540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3" idx="3"/>
            <a:endCxn id="26" idx="1"/>
          </p:cNvCxnSpPr>
          <p:nvPr/>
        </p:nvCxnSpPr>
        <p:spPr>
          <a:xfrm>
            <a:off x="6823088" y="3149596"/>
            <a:ext cx="965200" cy="5111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3" idx="3"/>
            <a:endCxn id="27" idx="1"/>
          </p:cNvCxnSpPr>
          <p:nvPr/>
        </p:nvCxnSpPr>
        <p:spPr>
          <a:xfrm>
            <a:off x="6823088" y="3149596"/>
            <a:ext cx="965200" cy="868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Flowchart: Process 31"/>
          <p:cNvSpPr/>
          <p:nvPr/>
        </p:nvSpPr>
        <p:spPr>
          <a:xfrm>
            <a:off x="4322758" y="4721232"/>
            <a:ext cx="2500330" cy="28575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Ștergerea ecranului</a:t>
            </a:r>
            <a:endParaRPr lang="ro-RO" dirty="0"/>
          </a:p>
        </p:txBody>
      </p:sp>
      <p:sp>
        <p:nvSpPr>
          <p:cNvPr id="33" name="Flowchart: Process 32"/>
          <p:cNvSpPr/>
          <p:nvPr/>
        </p:nvSpPr>
        <p:spPr>
          <a:xfrm>
            <a:off x="4322758" y="5078422"/>
            <a:ext cx="2500330" cy="28575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Afișare fundal</a:t>
            </a:r>
            <a:endParaRPr lang="ro-RO" dirty="0"/>
          </a:p>
        </p:txBody>
      </p:sp>
      <p:sp>
        <p:nvSpPr>
          <p:cNvPr id="34" name="Flowchart: Process 33"/>
          <p:cNvSpPr/>
          <p:nvPr/>
        </p:nvSpPr>
        <p:spPr>
          <a:xfrm>
            <a:off x="4322758" y="5435612"/>
            <a:ext cx="2500330" cy="28575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Afișare jucător, etc</a:t>
            </a:r>
            <a:endParaRPr lang="ro-RO" dirty="0"/>
          </a:p>
        </p:txBody>
      </p:sp>
      <p:sp>
        <p:nvSpPr>
          <p:cNvPr id="35" name="Flowchart: Process 34"/>
          <p:cNvSpPr/>
          <p:nvPr/>
        </p:nvSpPr>
        <p:spPr>
          <a:xfrm>
            <a:off x="4322758" y="5792802"/>
            <a:ext cx="2500330" cy="28575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Afișare HUD</a:t>
            </a:r>
            <a:endParaRPr lang="ro-RO" dirty="0"/>
          </a:p>
        </p:txBody>
      </p:sp>
      <p:cxnSp>
        <p:nvCxnSpPr>
          <p:cNvPr id="36" name="Straight Arrow Connector 35"/>
          <p:cNvCxnSpPr>
            <a:stCxn id="6" idx="3"/>
            <a:endCxn id="32" idx="1"/>
          </p:cNvCxnSpPr>
          <p:nvPr/>
        </p:nvCxnSpPr>
        <p:spPr>
          <a:xfrm flipV="1">
            <a:off x="3465502" y="4864108"/>
            <a:ext cx="857256"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33" idx="1"/>
          </p:cNvCxnSpPr>
          <p:nvPr/>
        </p:nvCxnSpPr>
        <p:spPr>
          <a:xfrm>
            <a:off x="3465502" y="5221298"/>
            <a:ext cx="8572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6" idx="3"/>
            <a:endCxn id="34" idx="1"/>
          </p:cNvCxnSpPr>
          <p:nvPr/>
        </p:nvCxnSpPr>
        <p:spPr>
          <a:xfrm>
            <a:off x="3465502" y="5221298"/>
            <a:ext cx="857256"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6" idx="3"/>
            <a:endCxn id="35" idx="1"/>
          </p:cNvCxnSpPr>
          <p:nvPr/>
        </p:nvCxnSpPr>
        <p:spPr>
          <a:xfrm>
            <a:off x="3465502" y="5221298"/>
            <a:ext cx="857256"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Flowchart: Process 39"/>
          <p:cNvSpPr/>
          <p:nvPr/>
        </p:nvSpPr>
        <p:spPr>
          <a:xfrm>
            <a:off x="8455008" y="5507050"/>
            <a:ext cx="2428892" cy="107157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 de mimin 30 de ori pe secundă.</a:t>
            </a:r>
            <a:endParaRPr lang="ro-RO" dirty="0"/>
          </a:p>
        </p:txBody>
      </p:sp>
      <p:sp>
        <p:nvSpPr>
          <p:cNvPr id="41" name="Flowchart: Process 40"/>
          <p:cNvSpPr/>
          <p:nvPr/>
        </p:nvSpPr>
        <p:spPr>
          <a:xfrm>
            <a:off x="1608114" y="5721364"/>
            <a:ext cx="1857388" cy="28575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Limitare FPS</a:t>
            </a:r>
            <a:endParaRPr lang="ro-RO" dirty="0"/>
          </a:p>
        </p:txBody>
      </p:sp>
      <p:cxnSp>
        <p:nvCxnSpPr>
          <p:cNvPr id="42" name="Straight Arrow Connector 41"/>
          <p:cNvCxnSpPr>
            <a:stCxn id="41" idx="2"/>
            <a:endCxn id="7" idx="0"/>
          </p:cNvCxnSpPr>
          <p:nvPr/>
        </p:nvCxnSpPr>
        <p:spPr>
          <a:xfrm rot="5400000">
            <a:off x="2233197" y="5989257"/>
            <a:ext cx="285752" cy="3214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82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5"/>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36"/>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37"/>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38"/>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39"/>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2" grpId="0" animBg="1"/>
      <p:bldP spid="13" grpId="0" animBg="1"/>
      <p:bldP spid="14" grpId="0" animBg="1"/>
      <p:bldP spid="18" grpId="0" animBg="1"/>
      <p:bldP spid="19" grpId="0" animBg="1"/>
      <p:bldP spid="20" grpId="0" animBg="1"/>
      <p:bldP spid="24" grpId="0" animBg="1"/>
      <p:bldP spid="25" grpId="0" animBg="1"/>
      <p:bldP spid="26" grpId="0" animBg="1"/>
      <p:bldP spid="27" grpId="0" animBg="1"/>
      <p:bldP spid="32" grpId="0" animBg="1"/>
      <p:bldP spid="33" grpId="0" animBg="1"/>
      <p:bldP spid="34" grpId="0" animBg="1"/>
      <p:bldP spid="35" grpId="0" animBg="1"/>
      <p:bldP spid="40" grpId="0" animBg="1"/>
      <p:bldP spid="4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Funcții?</a:t>
            </a:r>
            <a:endParaRPr lang="ro-RO" dirty="0"/>
          </a:p>
        </p:txBody>
      </p:sp>
      <p:sp>
        <p:nvSpPr>
          <p:cNvPr id="4" name="Text Placeholder 3"/>
          <p:cNvSpPr>
            <a:spLocks noGrp="1"/>
          </p:cNvSpPr>
          <p:nvPr>
            <p:ph type="body" idx="1"/>
          </p:nvPr>
        </p:nvSpPr>
        <p:spPr/>
        <p:txBody>
          <a:bodyPr/>
          <a:lstStyle/>
          <a:p>
            <a:r>
              <a:rPr lang="ro-RO" dirty="0" smtClean="0"/>
              <a:t>Fără funcții</a:t>
            </a:r>
            <a:endParaRPr lang="ro-RO" dirty="0"/>
          </a:p>
        </p:txBody>
      </p:sp>
      <p:sp>
        <p:nvSpPr>
          <p:cNvPr id="5" name="Content Placeholder 4"/>
          <p:cNvSpPr>
            <a:spLocks noGrp="1"/>
          </p:cNvSpPr>
          <p:nvPr>
            <p:ph sz="half" idx="2"/>
          </p:nvPr>
        </p:nvSpPr>
        <p:spPr/>
        <p:txBody>
          <a:bodyPr/>
          <a:lstStyle/>
          <a:p>
            <a:r>
              <a:rPr lang="ro-RO" dirty="0"/>
              <a:t>Există jocuri cu tot codul în </a:t>
            </a:r>
            <a:r>
              <a:rPr lang="ro-RO" i="1" dirty="0"/>
              <a:t>main()</a:t>
            </a:r>
            <a:endParaRPr lang="ro-RO" dirty="0"/>
          </a:p>
          <a:p>
            <a:r>
              <a:rPr lang="ro-RO" dirty="0"/>
              <a:t>Probabil util pentru jocuri </a:t>
            </a:r>
            <a:r>
              <a:rPr lang="ro-RO" b="1" dirty="0"/>
              <a:t>foarte</a:t>
            </a:r>
            <a:r>
              <a:rPr lang="ro-RO" dirty="0"/>
              <a:t> mici (&lt;200 linii de cod)</a:t>
            </a:r>
          </a:p>
          <a:p>
            <a:r>
              <a:rPr lang="ro-RO" dirty="0"/>
              <a:t>În cele din urmă, complică codul foarte mult și distruge </a:t>
            </a:r>
            <a:r>
              <a:rPr lang="ro-RO" dirty="0" smtClean="0"/>
              <a:t>extensibilitatea</a:t>
            </a:r>
            <a:endParaRPr lang="ro-RO" dirty="0"/>
          </a:p>
        </p:txBody>
      </p:sp>
      <p:sp>
        <p:nvSpPr>
          <p:cNvPr id="6" name="Text Placeholder 5"/>
          <p:cNvSpPr>
            <a:spLocks noGrp="1"/>
          </p:cNvSpPr>
          <p:nvPr>
            <p:ph type="body" sz="quarter" idx="3"/>
          </p:nvPr>
        </p:nvSpPr>
        <p:spPr/>
        <p:txBody>
          <a:bodyPr/>
          <a:lstStyle/>
          <a:p>
            <a:r>
              <a:rPr lang="ro-RO" dirty="0" smtClean="0"/>
              <a:t>Cu funcții</a:t>
            </a:r>
            <a:endParaRPr lang="ro-RO" dirty="0"/>
          </a:p>
        </p:txBody>
      </p:sp>
      <p:sp>
        <p:nvSpPr>
          <p:cNvPr id="7" name="Content Placeholder 6"/>
          <p:cNvSpPr>
            <a:spLocks noGrp="1"/>
          </p:cNvSpPr>
          <p:nvPr>
            <p:ph sz="quarter" idx="4"/>
          </p:nvPr>
        </p:nvSpPr>
        <p:spPr/>
        <p:txBody>
          <a:bodyPr/>
          <a:lstStyle/>
          <a:p>
            <a:r>
              <a:rPr lang="ro-RO" dirty="0" smtClean="0"/>
              <a:t>Este foarte util ca să împărțim programul </a:t>
            </a:r>
            <a:r>
              <a:rPr lang="ro-RO" b="1" dirty="0" smtClean="0"/>
              <a:t>măcar </a:t>
            </a:r>
            <a:r>
              <a:rPr lang="ro-RO" dirty="0" smtClean="0"/>
              <a:t>în câteva funcții de genul </a:t>
            </a:r>
            <a:r>
              <a:rPr lang="ro-RO" i="1" dirty="0" smtClean="0"/>
              <a:t>taste()</a:t>
            </a:r>
            <a:r>
              <a:rPr lang="ro-RO" dirty="0" smtClean="0"/>
              <a:t>, </a:t>
            </a:r>
            <a:r>
              <a:rPr lang="ro-RO" i="1" dirty="0" smtClean="0"/>
              <a:t>mouse()</a:t>
            </a:r>
            <a:r>
              <a:rPr lang="ro-RO" dirty="0" smtClean="0"/>
              <a:t>, </a:t>
            </a:r>
            <a:r>
              <a:rPr lang="ro-RO" i="1" dirty="0" smtClean="0"/>
              <a:t>ai()</a:t>
            </a:r>
            <a:r>
              <a:rPr lang="ro-RO" dirty="0" smtClean="0"/>
              <a:t>, etc.</a:t>
            </a:r>
          </a:p>
          <a:p>
            <a:pPr marL="0" indent="0">
              <a:buNone/>
            </a:pPr>
            <a:endParaRPr lang="ro-RO" dirty="0"/>
          </a:p>
        </p:txBody>
      </p:sp>
    </p:spTree>
    <p:extLst>
      <p:ext uri="{BB962C8B-B14F-4D97-AF65-F5344CB8AC3E}">
        <p14:creationId xmlns:p14="http://schemas.microsoft.com/office/powerpoint/2010/main" val="36439210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ro-RO" i="1" dirty="0" smtClean="0"/>
              <a:t>Flow</a:t>
            </a:r>
            <a:r>
              <a:rPr lang="ro-RO" dirty="0" smtClean="0"/>
              <a:t>-ul programului</a:t>
            </a:r>
            <a:endParaRPr lang="ro-RO" dirty="0"/>
          </a:p>
        </p:txBody>
      </p:sp>
      <p:sp>
        <p:nvSpPr>
          <p:cNvPr id="8" name="Content Placeholder 7"/>
          <p:cNvSpPr>
            <a:spLocks noGrp="1"/>
          </p:cNvSpPr>
          <p:nvPr>
            <p:ph idx="1"/>
          </p:nvPr>
        </p:nvSpPr>
        <p:spPr>
          <a:xfrm>
            <a:off x="838200" y="1825625"/>
            <a:ext cx="10515600" cy="1971675"/>
          </a:xfrm>
        </p:spPr>
        <p:txBody>
          <a:bodyPr/>
          <a:lstStyle/>
          <a:p>
            <a:r>
              <a:rPr lang="ro-RO" i="1" dirty="0" smtClean="0"/>
              <a:t>Flow</a:t>
            </a:r>
            <a:r>
              <a:rPr lang="ro-RO" dirty="0" smtClean="0"/>
              <a:t> = „curgerea” execuției prin secvențele de cod ale programului</a:t>
            </a:r>
          </a:p>
          <a:p>
            <a:r>
              <a:rPr lang="ro-RO" dirty="0" smtClean="0"/>
              <a:t>Explică ordinea în care se efectuează operațiile și ajută la vizualizarea acesteia.</a:t>
            </a:r>
          </a:p>
          <a:p>
            <a:r>
              <a:rPr lang="ro-RO" dirty="0" smtClean="0"/>
              <a:t>Exemplu de </a:t>
            </a:r>
            <a:r>
              <a:rPr lang="ro-RO" i="1" dirty="0" smtClean="0"/>
              <a:t>flow</a:t>
            </a:r>
            <a:r>
              <a:rPr lang="ro-RO" dirty="0"/>
              <a:t> </a:t>
            </a:r>
            <a:r>
              <a:rPr lang="ro-RO" dirty="0" smtClean="0"/>
              <a:t>într-o problemă de informatică:</a:t>
            </a:r>
            <a:endParaRPr lang="ro-RO" dirty="0"/>
          </a:p>
        </p:txBody>
      </p:sp>
      <p:sp>
        <p:nvSpPr>
          <p:cNvPr id="10" name="Rectangle 9"/>
          <p:cNvSpPr/>
          <p:nvPr/>
        </p:nvSpPr>
        <p:spPr>
          <a:xfrm>
            <a:off x="3003550" y="3932237"/>
            <a:ext cx="2146300" cy="520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Inițializare variabile</a:t>
            </a:r>
            <a:endParaRPr lang="ro-RO" dirty="0"/>
          </a:p>
        </p:txBody>
      </p:sp>
      <p:sp>
        <p:nvSpPr>
          <p:cNvPr id="11" name="Rectangle 10"/>
          <p:cNvSpPr/>
          <p:nvPr/>
        </p:nvSpPr>
        <p:spPr>
          <a:xfrm>
            <a:off x="3003550" y="4960937"/>
            <a:ext cx="2146300" cy="520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Calculare rezultat</a:t>
            </a:r>
            <a:endParaRPr lang="ro-RO" dirty="0"/>
          </a:p>
        </p:txBody>
      </p:sp>
      <p:sp>
        <p:nvSpPr>
          <p:cNvPr id="12" name="Rectangle 11"/>
          <p:cNvSpPr/>
          <p:nvPr/>
        </p:nvSpPr>
        <p:spPr>
          <a:xfrm>
            <a:off x="3003550" y="5989637"/>
            <a:ext cx="2146300" cy="520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Afișare rezultat</a:t>
            </a:r>
            <a:endParaRPr lang="ro-RO" dirty="0"/>
          </a:p>
        </p:txBody>
      </p:sp>
      <p:sp>
        <p:nvSpPr>
          <p:cNvPr id="13" name="Rectangle 12"/>
          <p:cNvSpPr/>
          <p:nvPr/>
        </p:nvSpPr>
        <p:spPr>
          <a:xfrm>
            <a:off x="7042150" y="3932237"/>
            <a:ext cx="2146300" cy="520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Citire date de intrare</a:t>
            </a:r>
            <a:endParaRPr lang="ro-RO" dirty="0"/>
          </a:p>
        </p:txBody>
      </p:sp>
      <p:sp>
        <p:nvSpPr>
          <p:cNvPr id="14" name="Rectangle 13"/>
          <p:cNvSpPr/>
          <p:nvPr/>
        </p:nvSpPr>
        <p:spPr>
          <a:xfrm>
            <a:off x="7042150" y="5989637"/>
            <a:ext cx="2146300" cy="520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Închiderea fișierelor</a:t>
            </a:r>
            <a:endParaRPr lang="ro-RO" dirty="0"/>
          </a:p>
        </p:txBody>
      </p:sp>
      <p:cxnSp>
        <p:nvCxnSpPr>
          <p:cNvPr id="16" name="Straight Arrow Connector 15"/>
          <p:cNvCxnSpPr>
            <a:stCxn id="10" idx="3"/>
            <a:endCxn id="13" idx="1"/>
          </p:cNvCxnSpPr>
          <p:nvPr/>
        </p:nvCxnSpPr>
        <p:spPr>
          <a:xfrm>
            <a:off x="5149850" y="4192587"/>
            <a:ext cx="18923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13" idx="2"/>
            <a:endCxn id="11" idx="0"/>
          </p:cNvCxnSpPr>
          <p:nvPr/>
        </p:nvCxnSpPr>
        <p:spPr>
          <a:xfrm rot="5400000">
            <a:off x="5842000" y="2687637"/>
            <a:ext cx="508000" cy="40386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2"/>
            <a:endCxn id="12" idx="0"/>
          </p:cNvCxnSpPr>
          <p:nvPr/>
        </p:nvCxnSpPr>
        <p:spPr>
          <a:xfrm>
            <a:off x="4076700" y="5481637"/>
            <a:ext cx="0" cy="508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3"/>
            <a:endCxn id="14" idx="1"/>
          </p:cNvCxnSpPr>
          <p:nvPr/>
        </p:nvCxnSpPr>
        <p:spPr>
          <a:xfrm>
            <a:off x="5149850" y="6249987"/>
            <a:ext cx="18923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80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i="1" dirty="0"/>
              <a:t>Flow</a:t>
            </a:r>
            <a:r>
              <a:rPr lang="ro-RO" dirty="0"/>
              <a:t>-ul programului</a:t>
            </a:r>
          </a:p>
        </p:txBody>
      </p:sp>
      <p:sp>
        <p:nvSpPr>
          <p:cNvPr id="3" name="Content Placeholder 2"/>
          <p:cNvSpPr>
            <a:spLocks noGrp="1"/>
          </p:cNvSpPr>
          <p:nvPr>
            <p:ph idx="1"/>
          </p:nvPr>
        </p:nvSpPr>
        <p:spPr>
          <a:xfrm>
            <a:off x="838200" y="1825625"/>
            <a:ext cx="10515600" cy="485775"/>
          </a:xfrm>
        </p:spPr>
        <p:txBody>
          <a:bodyPr/>
          <a:lstStyle/>
          <a:p>
            <a:pPr marL="514350" indent="-514350">
              <a:buFont typeface="+mj-lt"/>
              <a:buAutoNum type="arabicPeriod"/>
            </a:pPr>
            <a:r>
              <a:rPr lang="ro-RO" i="1" dirty="0" smtClean="0"/>
              <a:t>Flow</a:t>
            </a:r>
            <a:r>
              <a:rPr lang="ro-RO" dirty="0" smtClean="0"/>
              <a:t> simplu</a:t>
            </a:r>
            <a:endParaRPr lang="ro-RO" i="1" dirty="0"/>
          </a:p>
        </p:txBody>
      </p:sp>
      <p:sp>
        <p:nvSpPr>
          <p:cNvPr id="4" name="Flowchart: Process 3"/>
          <p:cNvSpPr/>
          <p:nvPr/>
        </p:nvSpPr>
        <p:spPr>
          <a:xfrm>
            <a:off x="838200" y="2446336"/>
            <a:ext cx="1357322" cy="53973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Încărcare biblioteci</a:t>
            </a:r>
            <a:endParaRPr lang="ro-RO" dirty="0"/>
          </a:p>
        </p:txBody>
      </p:sp>
      <p:sp>
        <p:nvSpPr>
          <p:cNvPr id="5" name="Rectangle 4"/>
          <p:cNvSpPr/>
          <p:nvPr/>
        </p:nvSpPr>
        <p:spPr>
          <a:xfrm>
            <a:off x="2909902" y="2446336"/>
            <a:ext cx="1500198" cy="539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Generare reprezentări</a:t>
            </a:r>
            <a:endParaRPr lang="ro-RO" dirty="0"/>
          </a:p>
        </p:txBody>
      </p:sp>
      <p:cxnSp>
        <p:nvCxnSpPr>
          <p:cNvPr id="6" name="Straight Arrow Connector 5"/>
          <p:cNvCxnSpPr>
            <a:stCxn id="4" idx="3"/>
            <a:endCxn id="5" idx="1"/>
          </p:cNvCxnSpPr>
          <p:nvPr/>
        </p:nvCxnSpPr>
        <p:spPr>
          <a:xfrm>
            <a:off x="2195522" y="2716205"/>
            <a:ext cx="7143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053042" y="2446336"/>
            <a:ext cx="1500198" cy="539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Încărcare conținut</a:t>
            </a:r>
            <a:endParaRPr lang="ro-RO" dirty="0"/>
          </a:p>
        </p:txBody>
      </p:sp>
      <p:cxnSp>
        <p:nvCxnSpPr>
          <p:cNvPr id="8" name="Straight Arrow Connector 7"/>
          <p:cNvCxnSpPr>
            <a:stCxn id="5" idx="3"/>
            <a:endCxn id="7" idx="1"/>
          </p:cNvCxnSpPr>
          <p:nvPr/>
        </p:nvCxnSpPr>
        <p:spPr>
          <a:xfrm>
            <a:off x="4410100" y="2716205"/>
            <a:ext cx="6429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409704" y="3446469"/>
            <a:ext cx="1500198"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Bucla jocului</a:t>
            </a:r>
            <a:endParaRPr lang="ro-RO" dirty="0"/>
          </a:p>
        </p:txBody>
      </p:sp>
      <p:cxnSp>
        <p:nvCxnSpPr>
          <p:cNvPr id="10" name="Elbow Connector 9"/>
          <p:cNvCxnSpPr>
            <a:stCxn id="23" idx="2"/>
            <a:endCxn id="9" idx="0"/>
          </p:cNvCxnSpPr>
          <p:nvPr/>
        </p:nvCxnSpPr>
        <p:spPr>
          <a:xfrm rot="5400000">
            <a:off x="4822844" y="323032"/>
            <a:ext cx="460396" cy="578647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Flowchart: Process 10"/>
          <p:cNvSpPr/>
          <p:nvPr/>
        </p:nvSpPr>
        <p:spPr>
          <a:xfrm>
            <a:off x="3838596" y="3303593"/>
            <a:ext cx="1857388" cy="28575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Update</a:t>
            </a:r>
            <a:endParaRPr lang="ro-RO" dirty="0"/>
          </a:p>
        </p:txBody>
      </p:sp>
      <p:sp>
        <p:nvSpPr>
          <p:cNvPr id="12" name="Flowchart: Process 11"/>
          <p:cNvSpPr/>
          <p:nvPr/>
        </p:nvSpPr>
        <p:spPr>
          <a:xfrm>
            <a:off x="3838596" y="3732221"/>
            <a:ext cx="1857388" cy="28575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Render</a:t>
            </a:r>
            <a:endParaRPr lang="ro-RO" dirty="0"/>
          </a:p>
        </p:txBody>
      </p:sp>
      <p:cxnSp>
        <p:nvCxnSpPr>
          <p:cNvPr id="13" name="Straight Arrow Connector 12"/>
          <p:cNvCxnSpPr>
            <a:stCxn id="9" idx="3"/>
            <a:endCxn id="11" idx="1"/>
          </p:cNvCxnSpPr>
          <p:nvPr/>
        </p:nvCxnSpPr>
        <p:spPr>
          <a:xfrm flipV="1">
            <a:off x="2909902" y="3446469"/>
            <a:ext cx="928694"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3"/>
            <a:endCxn id="12" idx="1"/>
          </p:cNvCxnSpPr>
          <p:nvPr/>
        </p:nvCxnSpPr>
        <p:spPr>
          <a:xfrm>
            <a:off x="2909902" y="3660783"/>
            <a:ext cx="928694"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hape 45"/>
          <p:cNvCxnSpPr>
            <a:stCxn id="9" idx="2"/>
            <a:endCxn id="9" idx="1"/>
          </p:cNvCxnSpPr>
          <p:nvPr/>
        </p:nvCxnSpPr>
        <p:spPr>
          <a:xfrm rot="5400000" flipH="1">
            <a:off x="1677597" y="3392891"/>
            <a:ext cx="214314" cy="750099"/>
          </a:xfrm>
          <a:prstGeom prst="curvedConnector4">
            <a:avLst>
              <a:gd name="adj1" fmla="val -82962"/>
              <a:gd name="adj2" fmla="val 164338"/>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Flowchart: Process 15"/>
          <p:cNvSpPr/>
          <p:nvPr/>
        </p:nvSpPr>
        <p:spPr>
          <a:xfrm>
            <a:off x="838200" y="4375162"/>
            <a:ext cx="1357322" cy="53973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Salvare date</a:t>
            </a:r>
            <a:endParaRPr lang="ro-RO" dirty="0"/>
          </a:p>
        </p:txBody>
      </p:sp>
      <p:sp>
        <p:nvSpPr>
          <p:cNvPr id="17" name="Rectangle 16"/>
          <p:cNvSpPr/>
          <p:nvPr/>
        </p:nvSpPr>
        <p:spPr>
          <a:xfrm>
            <a:off x="5053042" y="4375162"/>
            <a:ext cx="1500198" cy="539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Eliberare memorie</a:t>
            </a:r>
            <a:endParaRPr lang="ro-RO" dirty="0"/>
          </a:p>
        </p:txBody>
      </p:sp>
      <p:cxnSp>
        <p:nvCxnSpPr>
          <p:cNvPr id="18" name="Straight Arrow Connector 17"/>
          <p:cNvCxnSpPr>
            <a:stCxn id="16" idx="3"/>
            <a:endCxn id="19" idx="1"/>
          </p:cNvCxnSpPr>
          <p:nvPr/>
        </p:nvCxnSpPr>
        <p:spPr>
          <a:xfrm>
            <a:off x="2195522" y="4645031"/>
            <a:ext cx="7143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909902" y="4375162"/>
            <a:ext cx="1500198" cy="539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Închidere fereastră</a:t>
            </a:r>
            <a:endParaRPr lang="ro-RO" dirty="0"/>
          </a:p>
        </p:txBody>
      </p:sp>
      <p:cxnSp>
        <p:nvCxnSpPr>
          <p:cNvPr id="20" name="Straight Arrow Connector 19"/>
          <p:cNvCxnSpPr>
            <a:stCxn id="19" idx="3"/>
            <a:endCxn id="17" idx="1"/>
          </p:cNvCxnSpPr>
          <p:nvPr/>
        </p:nvCxnSpPr>
        <p:spPr>
          <a:xfrm>
            <a:off x="4410100" y="4645031"/>
            <a:ext cx="6429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7196182" y="4375162"/>
            <a:ext cx="1500198" cy="539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Descărcare biblioteci</a:t>
            </a:r>
          </a:p>
        </p:txBody>
      </p:sp>
      <p:cxnSp>
        <p:nvCxnSpPr>
          <p:cNvPr id="22" name="Straight Arrow Connector 21"/>
          <p:cNvCxnSpPr>
            <a:stCxn id="17" idx="3"/>
            <a:endCxn id="21" idx="1"/>
          </p:cNvCxnSpPr>
          <p:nvPr/>
        </p:nvCxnSpPr>
        <p:spPr>
          <a:xfrm>
            <a:off x="6553240" y="4645031"/>
            <a:ext cx="6429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196182" y="2446336"/>
            <a:ext cx="1500198" cy="539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Deschidere fereastră</a:t>
            </a:r>
            <a:endParaRPr lang="ro-RO" dirty="0"/>
          </a:p>
        </p:txBody>
      </p:sp>
      <p:cxnSp>
        <p:nvCxnSpPr>
          <p:cNvPr id="24" name="Straight Arrow Connector 23"/>
          <p:cNvCxnSpPr>
            <a:stCxn id="7" idx="3"/>
            <a:endCxn id="23" idx="1"/>
          </p:cNvCxnSpPr>
          <p:nvPr/>
        </p:nvCxnSpPr>
        <p:spPr>
          <a:xfrm>
            <a:off x="6553240" y="2716205"/>
            <a:ext cx="6429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9" idx="2"/>
            <a:endCxn id="16" idx="0"/>
          </p:cNvCxnSpPr>
          <p:nvPr/>
        </p:nvCxnSpPr>
        <p:spPr>
          <a:xfrm rot="5400000">
            <a:off x="1588300" y="3803658"/>
            <a:ext cx="500065" cy="64294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Content Placeholder 5"/>
          <p:cNvSpPr txBox="1">
            <a:spLocks/>
          </p:cNvSpPr>
          <p:nvPr/>
        </p:nvSpPr>
        <p:spPr>
          <a:xfrm>
            <a:off x="838200" y="5129238"/>
            <a:ext cx="7686700" cy="129696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RO" dirty="0" smtClean="0"/>
              <a:t>Avantaje:</a:t>
            </a:r>
          </a:p>
          <a:p>
            <a:pPr lvl="1"/>
            <a:r>
              <a:rPr lang="ro-RO" dirty="0" smtClean="0"/>
              <a:t>Simplitate</a:t>
            </a:r>
          </a:p>
          <a:p>
            <a:pPr lvl="1"/>
            <a:r>
              <a:rPr lang="ro-RO" dirty="0" smtClean="0"/>
              <a:t>Se poate împărți in 3 funcții (fiecare rând orizontal într-o funcție)</a:t>
            </a:r>
            <a:endParaRPr lang="ro-RO" dirty="0"/>
          </a:p>
        </p:txBody>
      </p:sp>
    </p:spTree>
    <p:extLst>
      <p:ext uri="{BB962C8B-B14F-4D97-AF65-F5344CB8AC3E}">
        <p14:creationId xmlns:p14="http://schemas.microsoft.com/office/powerpoint/2010/main" val="193790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6">
                                            <p:txEl>
                                              <p:pRg st="0" end="0"/>
                                            </p:txEl>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6">
                                            <p:txEl>
                                              <p:pRg st="1" end="1"/>
                                            </p:tx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P spid="11" grpId="0" animBg="1"/>
      <p:bldP spid="12" grpId="0" animBg="1"/>
      <p:bldP spid="16" grpId="0" animBg="1"/>
      <p:bldP spid="17" grpId="0" animBg="1"/>
      <p:bldP spid="19" grpId="0" animBg="1"/>
      <p:bldP spid="21" grpId="0" animBg="1"/>
      <p:bldP spid="23" grpId="0" animBg="1"/>
      <p:bldP spid="3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i="1" dirty="0"/>
              <a:t>Flow</a:t>
            </a:r>
            <a:r>
              <a:rPr lang="ro-RO" dirty="0"/>
              <a:t>-ul programului</a:t>
            </a:r>
          </a:p>
        </p:txBody>
      </p:sp>
      <p:sp>
        <p:nvSpPr>
          <p:cNvPr id="3" name="Content Placeholder 2"/>
          <p:cNvSpPr>
            <a:spLocks noGrp="1"/>
          </p:cNvSpPr>
          <p:nvPr>
            <p:ph idx="1"/>
          </p:nvPr>
        </p:nvSpPr>
        <p:spPr>
          <a:xfrm>
            <a:off x="838200" y="1825625"/>
            <a:ext cx="10515600" cy="498475"/>
          </a:xfrm>
        </p:spPr>
        <p:txBody>
          <a:bodyPr/>
          <a:lstStyle/>
          <a:p>
            <a:pPr marL="514350" indent="-514350">
              <a:buFont typeface="+mj-lt"/>
              <a:buAutoNum type="arabicPeriod" startAt="2"/>
            </a:pPr>
            <a:r>
              <a:rPr lang="ro-RO" dirty="0"/>
              <a:t>Adăugarea</a:t>
            </a:r>
            <a:r>
              <a:rPr lang="ro-RO" dirty="0" smtClean="0"/>
              <a:t> unui meniu</a:t>
            </a:r>
            <a:endParaRPr lang="ro-RO" dirty="0"/>
          </a:p>
        </p:txBody>
      </p:sp>
      <p:grpSp>
        <p:nvGrpSpPr>
          <p:cNvPr id="4" name="Group 3"/>
          <p:cNvGrpSpPr/>
          <p:nvPr/>
        </p:nvGrpSpPr>
        <p:grpSpPr>
          <a:xfrm>
            <a:off x="838200" y="2284428"/>
            <a:ext cx="7859782" cy="3294053"/>
            <a:chOff x="838200" y="2284428"/>
            <a:chExt cx="7859782" cy="3294053"/>
          </a:xfrm>
        </p:grpSpPr>
        <p:sp>
          <p:nvSpPr>
            <p:cNvPr id="43" name="Rectangle 42"/>
            <p:cNvSpPr/>
            <p:nvPr/>
          </p:nvSpPr>
          <p:spPr>
            <a:xfrm>
              <a:off x="3195654" y="4110050"/>
              <a:ext cx="1500198"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Bucla jocului</a:t>
              </a:r>
              <a:endParaRPr lang="ro-RO" dirty="0"/>
            </a:p>
          </p:txBody>
        </p:sp>
        <p:cxnSp>
          <p:nvCxnSpPr>
            <p:cNvPr id="44" name="Elbow Connector 43"/>
            <p:cNvCxnSpPr>
              <a:stCxn id="84" idx="2"/>
              <a:endCxn id="68" idx="0"/>
            </p:cNvCxnSpPr>
            <p:nvPr/>
          </p:nvCxnSpPr>
          <p:spPr>
            <a:xfrm rot="5400000">
              <a:off x="4375182" y="108720"/>
              <a:ext cx="857257" cy="6288146"/>
            </a:xfrm>
            <a:prstGeom prst="bentConnector3">
              <a:avLst>
                <a:gd name="adj1" fmla="val 17407"/>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Flowchart: Process 44"/>
            <p:cNvSpPr/>
            <p:nvPr/>
          </p:nvSpPr>
          <p:spPr>
            <a:xfrm>
              <a:off x="5624546" y="3967174"/>
              <a:ext cx="1857388" cy="28575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Update</a:t>
              </a:r>
              <a:endParaRPr lang="ro-RO" dirty="0"/>
            </a:p>
          </p:txBody>
        </p:sp>
        <p:sp>
          <p:nvSpPr>
            <p:cNvPr id="46" name="Flowchart: Process 45"/>
            <p:cNvSpPr/>
            <p:nvPr/>
          </p:nvSpPr>
          <p:spPr>
            <a:xfrm>
              <a:off x="5624546" y="4395802"/>
              <a:ext cx="1857388" cy="28575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Render</a:t>
              </a:r>
              <a:endParaRPr lang="ro-RO" dirty="0"/>
            </a:p>
          </p:txBody>
        </p:sp>
        <p:cxnSp>
          <p:nvCxnSpPr>
            <p:cNvPr id="47" name="Straight Arrow Connector 46"/>
            <p:cNvCxnSpPr>
              <a:stCxn id="43" idx="3"/>
              <a:endCxn id="45" idx="1"/>
            </p:cNvCxnSpPr>
            <p:nvPr/>
          </p:nvCxnSpPr>
          <p:spPr>
            <a:xfrm flipV="1">
              <a:off x="4695852" y="4110050"/>
              <a:ext cx="928694"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3" idx="3"/>
              <a:endCxn id="46" idx="1"/>
            </p:cNvCxnSpPr>
            <p:nvPr/>
          </p:nvCxnSpPr>
          <p:spPr>
            <a:xfrm>
              <a:off x="4695852" y="4324364"/>
              <a:ext cx="928694"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hape 45"/>
            <p:cNvCxnSpPr>
              <a:stCxn id="43" idx="2"/>
              <a:endCxn id="43" idx="1"/>
            </p:cNvCxnSpPr>
            <p:nvPr/>
          </p:nvCxnSpPr>
          <p:spPr>
            <a:xfrm rot="5400000" flipH="1">
              <a:off x="3463547" y="4056472"/>
              <a:ext cx="214314" cy="750099"/>
            </a:xfrm>
            <a:prstGeom prst="curvedConnector4">
              <a:avLst>
                <a:gd name="adj1" fmla="val -106666"/>
                <a:gd name="adj2" fmla="val 130476"/>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68" idx="2"/>
              <a:endCxn id="88" idx="0"/>
            </p:cNvCxnSpPr>
            <p:nvPr/>
          </p:nvCxnSpPr>
          <p:spPr>
            <a:xfrm rot="5400000">
              <a:off x="1123952" y="4502959"/>
              <a:ext cx="928694" cy="14287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3195654" y="3252794"/>
              <a:ext cx="1500198"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Bucla meniului</a:t>
              </a:r>
              <a:endParaRPr lang="ro-RO" dirty="0"/>
            </a:p>
          </p:txBody>
        </p:sp>
        <p:sp>
          <p:nvSpPr>
            <p:cNvPr id="62" name="Flowchart: Process 61"/>
            <p:cNvSpPr/>
            <p:nvPr/>
          </p:nvSpPr>
          <p:spPr>
            <a:xfrm>
              <a:off x="5624546" y="3109918"/>
              <a:ext cx="1857388" cy="28575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Update</a:t>
              </a:r>
              <a:endParaRPr lang="ro-RO" dirty="0"/>
            </a:p>
          </p:txBody>
        </p:sp>
        <p:sp>
          <p:nvSpPr>
            <p:cNvPr id="63" name="Flowchart: Process 62"/>
            <p:cNvSpPr/>
            <p:nvPr/>
          </p:nvSpPr>
          <p:spPr>
            <a:xfrm>
              <a:off x="5624546" y="3538546"/>
              <a:ext cx="1857388" cy="28575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Render</a:t>
              </a:r>
              <a:endParaRPr lang="ro-RO" dirty="0"/>
            </a:p>
          </p:txBody>
        </p:sp>
        <p:cxnSp>
          <p:nvCxnSpPr>
            <p:cNvPr id="64" name="Straight Arrow Connector 63"/>
            <p:cNvCxnSpPr>
              <a:stCxn id="61" idx="3"/>
              <a:endCxn id="62" idx="1"/>
            </p:cNvCxnSpPr>
            <p:nvPr/>
          </p:nvCxnSpPr>
          <p:spPr>
            <a:xfrm flipV="1">
              <a:off x="4695852" y="3252794"/>
              <a:ext cx="928694"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61" idx="3"/>
              <a:endCxn id="63" idx="1"/>
            </p:cNvCxnSpPr>
            <p:nvPr/>
          </p:nvCxnSpPr>
          <p:spPr>
            <a:xfrm>
              <a:off x="4695852" y="3467108"/>
              <a:ext cx="928694"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hape 36"/>
            <p:cNvCxnSpPr>
              <a:stCxn id="61" idx="2"/>
              <a:endCxn id="61" idx="1"/>
            </p:cNvCxnSpPr>
            <p:nvPr/>
          </p:nvCxnSpPr>
          <p:spPr>
            <a:xfrm rot="5400000" flipH="1">
              <a:off x="3463547" y="3199216"/>
              <a:ext cx="214314" cy="750099"/>
            </a:xfrm>
            <a:prstGeom prst="curvedConnector4">
              <a:avLst>
                <a:gd name="adj1" fmla="val -106666"/>
                <a:gd name="adj2" fmla="val 130476"/>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Elbow Connector 43"/>
            <p:cNvCxnSpPr>
              <a:stCxn id="61" idx="2"/>
              <a:endCxn id="43" idx="0"/>
            </p:cNvCxnSpPr>
            <p:nvPr/>
          </p:nvCxnSpPr>
          <p:spPr>
            <a:xfrm rot="5400000">
              <a:off x="3731439" y="3895736"/>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909638" y="3681422"/>
              <a:ext cx="1500198"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Bucla de rulare</a:t>
              </a:r>
              <a:endParaRPr lang="ro-RO" dirty="0"/>
            </a:p>
          </p:txBody>
        </p:sp>
        <p:cxnSp>
          <p:nvCxnSpPr>
            <p:cNvPr id="69" name="Shape 73"/>
            <p:cNvCxnSpPr>
              <a:stCxn id="43" idx="2"/>
              <a:endCxn id="68" idx="1"/>
            </p:cNvCxnSpPr>
            <p:nvPr/>
          </p:nvCxnSpPr>
          <p:spPr>
            <a:xfrm rot="5400000" flipH="1">
              <a:off x="2106225" y="2699150"/>
              <a:ext cx="642942" cy="3036115"/>
            </a:xfrm>
            <a:prstGeom prst="curvedConnector4">
              <a:avLst>
                <a:gd name="adj1" fmla="val -61969"/>
                <a:gd name="adj2" fmla="val 11097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68" idx="3"/>
              <a:endCxn id="61" idx="1"/>
            </p:cNvCxnSpPr>
            <p:nvPr/>
          </p:nvCxnSpPr>
          <p:spPr>
            <a:xfrm flipV="1">
              <a:off x="2409836" y="3467108"/>
              <a:ext cx="785818"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hape 81"/>
            <p:cNvCxnSpPr>
              <a:stCxn id="61" idx="2"/>
              <a:endCxn id="68" idx="1"/>
            </p:cNvCxnSpPr>
            <p:nvPr/>
          </p:nvCxnSpPr>
          <p:spPr>
            <a:xfrm rot="5400000">
              <a:off x="2320539" y="2270522"/>
              <a:ext cx="214314" cy="3036115"/>
            </a:xfrm>
            <a:prstGeom prst="curvedConnector4">
              <a:avLst>
                <a:gd name="adj1" fmla="val 239620"/>
                <a:gd name="adj2" fmla="val 107529"/>
              </a:avLst>
            </a:prstGeom>
            <a:ln>
              <a:tailEnd type="arrow"/>
            </a:ln>
          </p:spPr>
          <p:style>
            <a:lnRef idx="1">
              <a:schemeClr val="accent1"/>
            </a:lnRef>
            <a:fillRef idx="0">
              <a:schemeClr val="accent1"/>
            </a:fillRef>
            <a:effectRef idx="0">
              <a:schemeClr val="accent1"/>
            </a:effectRef>
            <a:fontRef idx="minor">
              <a:schemeClr val="tx1"/>
            </a:fontRef>
          </p:style>
        </p:cxnSp>
        <p:sp>
          <p:nvSpPr>
            <p:cNvPr id="79" name="Flowchart: Process 78"/>
            <p:cNvSpPr/>
            <p:nvPr/>
          </p:nvSpPr>
          <p:spPr>
            <a:xfrm>
              <a:off x="839802" y="2284428"/>
              <a:ext cx="1357322" cy="53973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Încărcare biblioteci</a:t>
              </a:r>
              <a:endParaRPr lang="ro-RO" dirty="0"/>
            </a:p>
          </p:txBody>
        </p:sp>
        <p:sp>
          <p:nvSpPr>
            <p:cNvPr id="80" name="Rectangle 79"/>
            <p:cNvSpPr/>
            <p:nvPr/>
          </p:nvSpPr>
          <p:spPr>
            <a:xfrm>
              <a:off x="2911504" y="2284428"/>
              <a:ext cx="1500198" cy="539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Generare reprezentări</a:t>
              </a:r>
              <a:endParaRPr lang="ro-RO" dirty="0"/>
            </a:p>
          </p:txBody>
        </p:sp>
        <p:cxnSp>
          <p:nvCxnSpPr>
            <p:cNvPr id="81" name="Straight Arrow Connector 80"/>
            <p:cNvCxnSpPr>
              <a:stCxn id="79" idx="3"/>
              <a:endCxn id="80" idx="1"/>
            </p:cNvCxnSpPr>
            <p:nvPr/>
          </p:nvCxnSpPr>
          <p:spPr>
            <a:xfrm>
              <a:off x="2197124" y="2554297"/>
              <a:ext cx="7143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054644" y="2284428"/>
              <a:ext cx="1500198" cy="539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Încărcare conținut</a:t>
              </a:r>
              <a:endParaRPr lang="ro-RO" dirty="0"/>
            </a:p>
          </p:txBody>
        </p:sp>
        <p:cxnSp>
          <p:nvCxnSpPr>
            <p:cNvPr id="83" name="Straight Arrow Connector 82"/>
            <p:cNvCxnSpPr>
              <a:stCxn id="80" idx="3"/>
              <a:endCxn id="82" idx="1"/>
            </p:cNvCxnSpPr>
            <p:nvPr/>
          </p:nvCxnSpPr>
          <p:spPr>
            <a:xfrm>
              <a:off x="4411702" y="2554297"/>
              <a:ext cx="6429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7197784" y="2284428"/>
              <a:ext cx="1500198" cy="539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Deschidere fereastră</a:t>
              </a:r>
              <a:endParaRPr lang="ro-RO" dirty="0"/>
            </a:p>
          </p:txBody>
        </p:sp>
        <p:cxnSp>
          <p:nvCxnSpPr>
            <p:cNvPr id="85" name="Straight Arrow Connector 84"/>
            <p:cNvCxnSpPr>
              <a:stCxn id="82" idx="3"/>
              <a:endCxn id="84" idx="1"/>
            </p:cNvCxnSpPr>
            <p:nvPr/>
          </p:nvCxnSpPr>
          <p:spPr>
            <a:xfrm>
              <a:off x="6554842" y="2554297"/>
              <a:ext cx="6429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8" name="Flowchart: Process 87"/>
            <p:cNvSpPr/>
            <p:nvPr/>
          </p:nvSpPr>
          <p:spPr>
            <a:xfrm>
              <a:off x="838200" y="5038744"/>
              <a:ext cx="1357322" cy="53973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Salvare date</a:t>
              </a:r>
              <a:endParaRPr lang="ro-RO" dirty="0"/>
            </a:p>
          </p:txBody>
        </p:sp>
        <p:sp>
          <p:nvSpPr>
            <p:cNvPr id="89" name="Rectangle 88"/>
            <p:cNvSpPr/>
            <p:nvPr/>
          </p:nvSpPr>
          <p:spPr>
            <a:xfrm>
              <a:off x="5002809" y="5038744"/>
              <a:ext cx="1500198" cy="539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Eliberare memorie</a:t>
              </a:r>
              <a:endParaRPr lang="ro-RO" dirty="0"/>
            </a:p>
          </p:txBody>
        </p:sp>
        <p:cxnSp>
          <p:nvCxnSpPr>
            <p:cNvPr id="90" name="Straight Arrow Connector 89"/>
            <p:cNvCxnSpPr>
              <a:stCxn id="88" idx="3"/>
              <a:endCxn id="91" idx="1"/>
            </p:cNvCxnSpPr>
            <p:nvPr/>
          </p:nvCxnSpPr>
          <p:spPr>
            <a:xfrm>
              <a:off x="2195522" y="5308613"/>
              <a:ext cx="66414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2859669" y="5038744"/>
              <a:ext cx="1500198" cy="539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Închidere fereastră</a:t>
              </a:r>
              <a:endParaRPr lang="ro-RO" dirty="0"/>
            </a:p>
          </p:txBody>
        </p:sp>
        <p:cxnSp>
          <p:nvCxnSpPr>
            <p:cNvPr id="92" name="Straight Arrow Connector 91"/>
            <p:cNvCxnSpPr>
              <a:stCxn id="91" idx="3"/>
              <a:endCxn id="89" idx="1"/>
            </p:cNvCxnSpPr>
            <p:nvPr/>
          </p:nvCxnSpPr>
          <p:spPr>
            <a:xfrm>
              <a:off x="4359867" y="5308613"/>
              <a:ext cx="6429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7145949" y="5038744"/>
              <a:ext cx="1500198" cy="539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Descărcare biblioteci</a:t>
              </a:r>
            </a:p>
          </p:txBody>
        </p:sp>
        <p:cxnSp>
          <p:nvCxnSpPr>
            <p:cNvPr id="94" name="Straight Arrow Connector 93"/>
            <p:cNvCxnSpPr>
              <a:stCxn id="89" idx="3"/>
              <a:endCxn id="93" idx="1"/>
            </p:cNvCxnSpPr>
            <p:nvPr/>
          </p:nvCxnSpPr>
          <p:spPr>
            <a:xfrm>
              <a:off x="6503007" y="5308613"/>
              <a:ext cx="6429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04" name="Content Placeholder 5"/>
          <p:cNvSpPr txBox="1">
            <a:spLocks/>
          </p:cNvSpPr>
          <p:nvPr/>
        </p:nvSpPr>
        <p:spPr>
          <a:xfrm>
            <a:off x="838200" y="5681684"/>
            <a:ext cx="9740900" cy="1039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RO" sz="2000" dirty="0">
                <a:latin typeface="+mj-lt"/>
                <a:ea typeface="+mj-ea"/>
                <a:cs typeface="+mj-cs"/>
              </a:rPr>
              <a:t>Orice joc are nevoie de un meniu, dar codul devine oribil.</a:t>
            </a:r>
          </a:p>
        </p:txBody>
      </p:sp>
    </p:spTree>
    <p:extLst>
      <p:ext uri="{BB962C8B-B14F-4D97-AF65-F5344CB8AC3E}">
        <p14:creationId xmlns:p14="http://schemas.microsoft.com/office/powerpoint/2010/main" val="128865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i="1" dirty="0"/>
              <a:t>Flow</a:t>
            </a:r>
            <a:r>
              <a:rPr lang="ro-RO" dirty="0"/>
              <a:t>-ul programului</a:t>
            </a:r>
          </a:p>
        </p:txBody>
      </p:sp>
      <p:sp>
        <p:nvSpPr>
          <p:cNvPr id="3" name="Content Placeholder 2"/>
          <p:cNvSpPr>
            <a:spLocks noGrp="1"/>
          </p:cNvSpPr>
          <p:nvPr>
            <p:ph idx="1"/>
          </p:nvPr>
        </p:nvSpPr>
        <p:spPr/>
        <p:txBody>
          <a:bodyPr/>
          <a:lstStyle/>
          <a:p>
            <a:pPr marL="514350" indent="-514350">
              <a:buFont typeface="+mj-lt"/>
              <a:buAutoNum type="arabicPeriod" startAt="3"/>
            </a:pPr>
            <a:r>
              <a:rPr lang="ro-RO" dirty="0" smtClean="0"/>
              <a:t>Bucla jocului cu informații de stare</a:t>
            </a:r>
          </a:p>
          <a:p>
            <a:pPr lvl="1"/>
            <a:r>
              <a:rPr lang="ro-RO" dirty="0" smtClean="0"/>
              <a:t>Cea mai simplă și elegantă soluție este să avem o variabilă (numită </a:t>
            </a:r>
            <a:r>
              <a:rPr lang="ro-RO" dirty="0" smtClean="0">
                <a:latin typeface="Courier New" panose="02070309020205020404" pitchFamily="49" charset="0"/>
                <a:cs typeface="Courier New" panose="02070309020205020404" pitchFamily="49" charset="0"/>
              </a:rPr>
              <a:t>stare</a:t>
            </a:r>
            <a:r>
              <a:rPr lang="ro-RO" dirty="0" smtClean="0"/>
              <a:t> sau </a:t>
            </a:r>
            <a:r>
              <a:rPr lang="ro-RO" dirty="0" smtClean="0">
                <a:latin typeface="Courier New" panose="02070309020205020404" pitchFamily="49" charset="0"/>
                <a:cs typeface="Courier New" panose="02070309020205020404" pitchFamily="49" charset="0"/>
              </a:rPr>
              <a:t>ecran</a:t>
            </a:r>
            <a:r>
              <a:rPr lang="ro-RO" dirty="0" smtClean="0">
                <a:cs typeface="Courier New" panose="02070309020205020404" pitchFamily="49" charset="0"/>
              </a:rPr>
              <a:t>)</a:t>
            </a:r>
            <a:r>
              <a:rPr lang="ro-RO" dirty="0" smtClean="0"/>
              <a:t>, în care să ținem minte, pur și simplu, in care „ecran” se află jocul.</a:t>
            </a:r>
          </a:p>
          <a:p>
            <a:pPr lvl="1"/>
            <a:r>
              <a:rPr lang="ro-RO" dirty="0" smtClean="0"/>
              <a:t>Această variabilă ne va ajuta să ne dăm seama unde ne aflăm când executăm bucla jocului.</a:t>
            </a:r>
          </a:p>
          <a:p>
            <a:pPr lvl="1"/>
            <a:r>
              <a:rPr lang="ro-RO" dirty="0" smtClean="0"/>
              <a:t>De exemplu, dacă jocul se încarcă (inainte să apară meniul), variabila va fi 0. În meniu, variabila va fi 1, iar în jocul obișnuit, 2. Dacă jocul este în ecranul de setări, variabila va deveni 4, și așa mai departe.</a:t>
            </a:r>
          </a:p>
          <a:p>
            <a:pPr lvl="1"/>
            <a:r>
              <a:rPr lang="ro-RO" dirty="0" smtClean="0"/>
              <a:t>Tranziția de la o stare la alta (de exemplu când butonul „Play” din meniu a fost apăsat) se face pur și simplu prin setarea variabilei de stare la o nouă valoare.</a:t>
            </a:r>
          </a:p>
        </p:txBody>
      </p:sp>
    </p:spTree>
    <p:extLst>
      <p:ext uri="{BB962C8B-B14F-4D97-AF65-F5344CB8AC3E}">
        <p14:creationId xmlns:p14="http://schemas.microsoft.com/office/powerpoint/2010/main" val="15341317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ro-RO" i="1" dirty="0"/>
              <a:t>Flow</a:t>
            </a:r>
            <a:r>
              <a:rPr lang="ro-RO" dirty="0"/>
              <a:t>-ul programului</a:t>
            </a:r>
          </a:p>
        </p:txBody>
      </p:sp>
      <p:sp>
        <p:nvSpPr>
          <p:cNvPr id="5" name="Flowchart: Process 4"/>
          <p:cNvSpPr/>
          <p:nvPr/>
        </p:nvSpPr>
        <p:spPr>
          <a:xfrm>
            <a:off x="609600" y="1756607"/>
            <a:ext cx="1357322" cy="53973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Încărcare biblioteci</a:t>
            </a:r>
            <a:endParaRPr lang="ro-RO" dirty="0"/>
          </a:p>
        </p:txBody>
      </p:sp>
      <p:sp>
        <p:nvSpPr>
          <p:cNvPr id="6" name="Rectangle 5"/>
          <p:cNvSpPr/>
          <p:nvPr/>
        </p:nvSpPr>
        <p:spPr>
          <a:xfrm>
            <a:off x="2681302" y="1756607"/>
            <a:ext cx="1500198" cy="539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Generare reprezentări</a:t>
            </a:r>
            <a:endParaRPr lang="ro-RO" dirty="0"/>
          </a:p>
        </p:txBody>
      </p:sp>
      <p:cxnSp>
        <p:nvCxnSpPr>
          <p:cNvPr id="7" name="Straight Arrow Connector 6"/>
          <p:cNvCxnSpPr>
            <a:stCxn id="5" idx="3"/>
            <a:endCxn id="6" idx="1"/>
          </p:cNvCxnSpPr>
          <p:nvPr/>
        </p:nvCxnSpPr>
        <p:spPr>
          <a:xfrm>
            <a:off x="1966922" y="2026476"/>
            <a:ext cx="7143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824442" y="1756607"/>
            <a:ext cx="1500198" cy="539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Încărcare conținut</a:t>
            </a:r>
            <a:endParaRPr lang="ro-RO" dirty="0"/>
          </a:p>
        </p:txBody>
      </p:sp>
      <p:cxnSp>
        <p:nvCxnSpPr>
          <p:cNvPr id="9" name="Straight Arrow Connector 8"/>
          <p:cNvCxnSpPr>
            <a:stCxn id="6" idx="3"/>
            <a:endCxn id="8" idx="1"/>
          </p:cNvCxnSpPr>
          <p:nvPr/>
        </p:nvCxnSpPr>
        <p:spPr>
          <a:xfrm>
            <a:off x="4181500" y="2026476"/>
            <a:ext cx="6429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181104" y="3446469"/>
            <a:ext cx="1500198"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Bucla jocului</a:t>
            </a:r>
            <a:endParaRPr lang="ro-RO" dirty="0"/>
          </a:p>
        </p:txBody>
      </p:sp>
      <p:cxnSp>
        <p:nvCxnSpPr>
          <p:cNvPr id="11" name="Elbow Connector 10"/>
          <p:cNvCxnSpPr>
            <a:stCxn id="24" idx="2"/>
            <a:endCxn id="10" idx="0"/>
          </p:cNvCxnSpPr>
          <p:nvPr/>
        </p:nvCxnSpPr>
        <p:spPr>
          <a:xfrm rot="5400000">
            <a:off x="4249380" y="-21833"/>
            <a:ext cx="1150125" cy="5786478"/>
          </a:xfrm>
          <a:prstGeom prst="bentConnector3">
            <a:avLst>
              <a:gd name="adj1" fmla="val 23498"/>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3"/>
          </p:cNvCxnSpPr>
          <p:nvPr/>
        </p:nvCxnSpPr>
        <p:spPr>
          <a:xfrm>
            <a:off x="2681302" y="3660783"/>
            <a:ext cx="928694" cy="1103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3"/>
          </p:cNvCxnSpPr>
          <p:nvPr/>
        </p:nvCxnSpPr>
        <p:spPr>
          <a:xfrm>
            <a:off x="2681302" y="3660783"/>
            <a:ext cx="928694" cy="5508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hape 45"/>
          <p:cNvCxnSpPr>
            <a:stCxn id="10" idx="2"/>
            <a:endCxn id="10" idx="1"/>
          </p:cNvCxnSpPr>
          <p:nvPr/>
        </p:nvCxnSpPr>
        <p:spPr>
          <a:xfrm rot="5400000" flipH="1">
            <a:off x="1448997" y="3392891"/>
            <a:ext cx="214314" cy="750099"/>
          </a:xfrm>
          <a:prstGeom prst="curvedConnector4">
            <a:avLst>
              <a:gd name="adj1" fmla="val -82962"/>
              <a:gd name="adj2" fmla="val 164338"/>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Flowchart: Process 16"/>
          <p:cNvSpPr/>
          <p:nvPr/>
        </p:nvSpPr>
        <p:spPr>
          <a:xfrm>
            <a:off x="609600" y="4921262"/>
            <a:ext cx="1357322" cy="53973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Salvare date</a:t>
            </a:r>
            <a:endParaRPr lang="ro-RO" dirty="0"/>
          </a:p>
        </p:txBody>
      </p:sp>
      <p:sp>
        <p:nvSpPr>
          <p:cNvPr id="18" name="Rectangle 17"/>
          <p:cNvSpPr/>
          <p:nvPr/>
        </p:nvSpPr>
        <p:spPr>
          <a:xfrm>
            <a:off x="4824442" y="4921262"/>
            <a:ext cx="1500198" cy="539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Eliberare memorie</a:t>
            </a:r>
            <a:endParaRPr lang="ro-RO" dirty="0"/>
          </a:p>
        </p:txBody>
      </p:sp>
      <p:cxnSp>
        <p:nvCxnSpPr>
          <p:cNvPr id="19" name="Straight Arrow Connector 18"/>
          <p:cNvCxnSpPr>
            <a:stCxn id="17" idx="3"/>
            <a:endCxn id="20" idx="1"/>
          </p:cNvCxnSpPr>
          <p:nvPr/>
        </p:nvCxnSpPr>
        <p:spPr>
          <a:xfrm>
            <a:off x="1966922" y="5191131"/>
            <a:ext cx="7143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681302" y="4921262"/>
            <a:ext cx="1500198" cy="539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Închidere fereastră</a:t>
            </a:r>
            <a:endParaRPr lang="ro-RO" dirty="0"/>
          </a:p>
        </p:txBody>
      </p:sp>
      <p:cxnSp>
        <p:nvCxnSpPr>
          <p:cNvPr id="21" name="Straight Arrow Connector 20"/>
          <p:cNvCxnSpPr>
            <a:stCxn id="20" idx="3"/>
            <a:endCxn id="18" idx="1"/>
          </p:cNvCxnSpPr>
          <p:nvPr/>
        </p:nvCxnSpPr>
        <p:spPr>
          <a:xfrm>
            <a:off x="4181500" y="5191131"/>
            <a:ext cx="6429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967582" y="4921262"/>
            <a:ext cx="1500198" cy="539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Descărcare biblioteci</a:t>
            </a:r>
          </a:p>
        </p:txBody>
      </p:sp>
      <p:cxnSp>
        <p:nvCxnSpPr>
          <p:cNvPr id="23" name="Straight Arrow Connector 22"/>
          <p:cNvCxnSpPr>
            <a:stCxn id="18" idx="3"/>
            <a:endCxn id="22" idx="1"/>
          </p:cNvCxnSpPr>
          <p:nvPr/>
        </p:nvCxnSpPr>
        <p:spPr>
          <a:xfrm>
            <a:off x="6324640" y="5191131"/>
            <a:ext cx="6429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967582" y="1756607"/>
            <a:ext cx="1500198" cy="539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Deschidere fereastră</a:t>
            </a:r>
            <a:endParaRPr lang="ro-RO" dirty="0"/>
          </a:p>
        </p:txBody>
      </p:sp>
      <p:cxnSp>
        <p:nvCxnSpPr>
          <p:cNvPr id="25" name="Straight Arrow Connector 24"/>
          <p:cNvCxnSpPr>
            <a:stCxn id="8" idx="3"/>
            <a:endCxn id="24" idx="1"/>
          </p:cNvCxnSpPr>
          <p:nvPr/>
        </p:nvCxnSpPr>
        <p:spPr>
          <a:xfrm>
            <a:off x="6324640" y="2026476"/>
            <a:ext cx="6429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10" idx="2"/>
            <a:endCxn id="17" idx="0"/>
          </p:cNvCxnSpPr>
          <p:nvPr/>
        </p:nvCxnSpPr>
        <p:spPr>
          <a:xfrm rot="5400000">
            <a:off x="1086650" y="4076708"/>
            <a:ext cx="1046165" cy="64294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51" name="Table 50"/>
          <p:cNvGraphicFramePr>
            <a:graphicFrameLocks noGrp="1"/>
          </p:cNvGraphicFramePr>
          <p:nvPr>
            <p:extLst>
              <p:ext uri="{D42A27DB-BD31-4B8C-83A1-F6EECF244321}">
                <p14:modId xmlns:p14="http://schemas.microsoft.com/office/powerpoint/2010/main" val="2616369015"/>
              </p:ext>
            </p:extLst>
          </p:nvPr>
        </p:nvGraphicFramePr>
        <p:xfrm>
          <a:off x="3609996" y="2811151"/>
          <a:ext cx="6786611" cy="1645606"/>
        </p:xfrm>
        <a:graphic>
          <a:graphicData uri="http://schemas.openxmlformats.org/drawingml/2006/table">
            <a:tbl>
              <a:tblPr firstRow="1" firstCol="1">
                <a:tableStyleId>{3C2FFA5D-87B4-456A-9821-1D502468CF0F}</a:tableStyleId>
              </a:tblPr>
              <a:tblGrid>
                <a:gridCol w="785818"/>
                <a:gridCol w="1071570"/>
                <a:gridCol w="1051159"/>
                <a:gridCol w="969516"/>
                <a:gridCol w="969516"/>
                <a:gridCol w="969516"/>
                <a:gridCol w="969516"/>
              </a:tblGrid>
              <a:tr h="627562">
                <a:tc>
                  <a:txBody>
                    <a:bodyPr/>
                    <a:lstStyle/>
                    <a:p>
                      <a:r>
                        <a:rPr lang="ro-RO" sz="1400" dirty="0" smtClean="0"/>
                        <a:t>Stare</a:t>
                      </a:r>
                      <a:endParaRPr lang="ro-RO" sz="1400" dirty="0"/>
                    </a:p>
                  </a:txBody>
                  <a:tcPr/>
                </a:tc>
                <a:tc>
                  <a:txBody>
                    <a:bodyPr/>
                    <a:lstStyle/>
                    <a:p>
                      <a:r>
                        <a:rPr lang="ro-RO" sz="1400" dirty="0" smtClean="0"/>
                        <a:t>Meniu</a:t>
                      </a:r>
                      <a:endParaRPr lang="ro-RO" sz="1400" dirty="0"/>
                    </a:p>
                  </a:txBody>
                  <a:tcPr/>
                </a:tc>
                <a:tc>
                  <a:txBody>
                    <a:bodyPr/>
                    <a:lstStyle/>
                    <a:p>
                      <a:r>
                        <a:rPr lang="ro-RO" sz="1400" dirty="0" smtClean="0"/>
                        <a:t>Help</a:t>
                      </a:r>
                      <a:endParaRPr lang="ro-RO" sz="1400" dirty="0"/>
                    </a:p>
                  </a:txBody>
                  <a:tcPr/>
                </a:tc>
                <a:tc>
                  <a:txBody>
                    <a:bodyPr/>
                    <a:lstStyle/>
                    <a:p>
                      <a:r>
                        <a:rPr lang="ro-RO" sz="1400" dirty="0" smtClean="0"/>
                        <a:t>Selectare nivel</a:t>
                      </a:r>
                      <a:endParaRPr lang="ro-RO" sz="1400" dirty="0"/>
                    </a:p>
                  </a:txBody>
                  <a:tcPr/>
                </a:tc>
                <a:tc>
                  <a:txBody>
                    <a:bodyPr/>
                    <a:lstStyle/>
                    <a:p>
                      <a:r>
                        <a:rPr lang="ro-RO" sz="1400" dirty="0" smtClean="0"/>
                        <a:t>Joc</a:t>
                      </a:r>
                      <a:endParaRPr lang="ro-RO" sz="1400" dirty="0"/>
                    </a:p>
                  </a:txBody>
                  <a:tcPr/>
                </a:tc>
                <a:tc>
                  <a:txBody>
                    <a:bodyPr/>
                    <a:lstStyle/>
                    <a:p>
                      <a:r>
                        <a:rPr lang="ro-RO" sz="1400" dirty="0" smtClean="0"/>
                        <a:t>Inventar</a:t>
                      </a:r>
                      <a:endParaRPr lang="ro-RO" sz="1400" dirty="0"/>
                    </a:p>
                  </a:txBody>
                  <a:tcPr/>
                </a:tc>
                <a:tc>
                  <a:txBody>
                    <a:bodyPr/>
                    <a:lstStyle/>
                    <a:p>
                      <a:r>
                        <a:rPr lang="ro-RO" sz="1400" dirty="0" smtClean="0"/>
                        <a:t>Game over</a:t>
                      </a:r>
                      <a:endParaRPr lang="ro-RO" sz="1400" dirty="0"/>
                    </a:p>
                  </a:txBody>
                  <a:tcPr/>
                </a:tc>
              </a:tr>
              <a:tr h="509022">
                <a:tc>
                  <a:txBody>
                    <a:bodyPr/>
                    <a:lstStyle/>
                    <a:p>
                      <a:r>
                        <a:rPr lang="ro-RO" sz="1200" dirty="0" smtClean="0"/>
                        <a:t>Update</a:t>
                      </a:r>
                      <a:endParaRPr lang="ro-RO" sz="1200" dirty="0"/>
                    </a:p>
                  </a:txBody>
                  <a:tcPr/>
                </a:tc>
                <a:tc>
                  <a:txBody>
                    <a:bodyPr/>
                    <a:lstStyle/>
                    <a:p>
                      <a:r>
                        <a:rPr lang="ro-RO" sz="1050" dirty="0" smtClean="0"/>
                        <a:t>Update_menu</a:t>
                      </a:r>
                      <a:endParaRPr lang="ro-RO" sz="1050" dirty="0"/>
                    </a:p>
                  </a:txBody>
                  <a:tcPr>
                    <a:solidFill>
                      <a:schemeClr val="bg2"/>
                    </a:solidFill>
                  </a:tcPr>
                </a:tc>
                <a:tc>
                  <a:txBody>
                    <a:bodyPr/>
                    <a:lstStyle/>
                    <a:p>
                      <a:r>
                        <a:rPr lang="ro-RO" sz="1050" dirty="0" smtClean="0"/>
                        <a:t>Update</a:t>
                      </a:r>
                      <a:r>
                        <a:rPr lang="ro-RO" sz="1050" baseline="0" dirty="0" smtClean="0"/>
                        <a:t>_help</a:t>
                      </a:r>
                      <a:endParaRPr lang="ro-RO" sz="1050" dirty="0"/>
                    </a:p>
                  </a:txBody>
                  <a:tcPr>
                    <a:solidFill>
                      <a:schemeClr val="bg2"/>
                    </a:solidFill>
                  </a:tcPr>
                </a:tc>
                <a:tc>
                  <a:txBody>
                    <a:bodyPr/>
                    <a:lstStyle/>
                    <a:p>
                      <a:r>
                        <a:rPr lang="ro-RO" sz="1050" smtClean="0"/>
                        <a:t>Update_level</a:t>
                      </a:r>
                      <a:endParaRPr lang="ro-RO" sz="1050" dirty="0"/>
                    </a:p>
                  </a:txBody>
                  <a:tcPr>
                    <a:solidFill>
                      <a:schemeClr val="bg2"/>
                    </a:solidFill>
                  </a:tcPr>
                </a:tc>
                <a:tc>
                  <a:txBody>
                    <a:bodyPr/>
                    <a:lstStyle/>
                    <a:p>
                      <a:r>
                        <a:rPr lang="ro-RO" sz="1050" smtClean="0"/>
                        <a:t>Update_game</a:t>
                      </a:r>
                      <a:endParaRPr lang="ro-RO" sz="1050" dirty="0"/>
                    </a:p>
                  </a:txBody>
                  <a:tcPr>
                    <a:solidFill>
                      <a:schemeClr val="bg2"/>
                    </a:solidFill>
                  </a:tcPr>
                </a:tc>
                <a:tc>
                  <a:txBody>
                    <a:bodyPr/>
                    <a:lstStyle/>
                    <a:p>
                      <a:r>
                        <a:rPr lang="ro-RO" sz="1050" smtClean="0"/>
                        <a:t>Update_inv</a:t>
                      </a:r>
                      <a:endParaRPr lang="ro-RO" sz="1050" dirty="0"/>
                    </a:p>
                  </a:txBody>
                  <a:tcPr>
                    <a:solidFill>
                      <a:schemeClr val="bg2"/>
                    </a:solidFill>
                  </a:tcPr>
                </a:tc>
                <a:tc>
                  <a:txBody>
                    <a:bodyPr/>
                    <a:lstStyle/>
                    <a:p>
                      <a:r>
                        <a:rPr lang="ro-RO" sz="1050" dirty="0" smtClean="0"/>
                        <a:t>Update_GO</a:t>
                      </a:r>
                      <a:endParaRPr lang="ro-RO" sz="1050" dirty="0"/>
                    </a:p>
                  </a:txBody>
                  <a:tcPr>
                    <a:solidFill>
                      <a:schemeClr val="bg2"/>
                    </a:solidFill>
                  </a:tcPr>
                </a:tc>
              </a:tr>
              <a:tr h="509022">
                <a:tc>
                  <a:txBody>
                    <a:bodyPr/>
                    <a:lstStyle/>
                    <a:p>
                      <a:r>
                        <a:rPr lang="ro-RO" sz="1200" dirty="0" smtClean="0"/>
                        <a:t>Render</a:t>
                      </a:r>
                      <a:endParaRPr lang="ro-RO" sz="1200" dirty="0"/>
                    </a:p>
                  </a:txBody>
                  <a:tcPr/>
                </a:tc>
                <a:tc>
                  <a:txBody>
                    <a:bodyPr/>
                    <a:lstStyle/>
                    <a:p>
                      <a:r>
                        <a:rPr lang="ro-RO" sz="1050" dirty="0" smtClean="0"/>
                        <a:t>Render_menu</a:t>
                      </a:r>
                      <a:endParaRPr lang="ro-RO" sz="1050" dirty="0"/>
                    </a:p>
                  </a:txBody>
                  <a:tcPr>
                    <a:solidFill>
                      <a:schemeClr val="bg2"/>
                    </a:solidFill>
                  </a:tcPr>
                </a:tc>
                <a:tc>
                  <a:txBody>
                    <a:bodyPr/>
                    <a:lstStyle/>
                    <a:p>
                      <a:r>
                        <a:rPr lang="ro-RO" sz="1050" dirty="0" smtClean="0"/>
                        <a:t>Render</a:t>
                      </a:r>
                      <a:r>
                        <a:rPr lang="ro-RO" sz="1050" baseline="0" dirty="0" smtClean="0"/>
                        <a:t>_help</a:t>
                      </a:r>
                      <a:endParaRPr lang="ro-RO" sz="1050" dirty="0"/>
                    </a:p>
                  </a:txBody>
                  <a:tcPr>
                    <a:solidFill>
                      <a:schemeClr val="bg2"/>
                    </a:solidFill>
                  </a:tcPr>
                </a:tc>
                <a:tc>
                  <a:txBody>
                    <a:bodyPr/>
                    <a:lstStyle/>
                    <a:p>
                      <a:r>
                        <a:rPr lang="ro-RO" sz="1050" dirty="0" smtClean="0"/>
                        <a:t>Render_level</a:t>
                      </a:r>
                      <a:endParaRPr lang="ro-RO" sz="1050" dirty="0"/>
                    </a:p>
                  </a:txBody>
                  <a:tcPr>
                    <a:solidFill>
                      <a:schemeClr val="bg2"/>
                    </a:solidFill>
                  </a:tcPr>
                </a:tc>
                <a:tc>
                  <a:txBody>
                    <a:bodyPr/>
                    <a:lstStyle/>
                    <a:p>
                      <a:r>
                        <a:rPr lang="ro-RO" sz="1050" dirty="0" smtClean="0"/>
                        <a:t>Render_game</a:t>
                      </a:r>
                      <a:endParaRPr lang="ro-RO" sz="1050" dirty="0"/>
                    </a:p>
                  </a:txBody>
                  <a:tcPr>
                    <a:solidFill>
                      <a:schemeClr val="bg2"/>
                    </a:solidFill>
                  </a:tcPr>
                </a:tc>
                <a:tc>
                  <a:txBody>
                    <a:bodyPr/>
                    <a:lstStyle/>
                    <a:p>
                      <a:r>
                        <a:rPr lang="ro-RO" sz="1050" dirty="0" smtClean="0"/>
                        <a:t>Render_inv</a:t>
                      </a:r>
                      <a:endParaRPr lang="ro-RO" sz="1050" dirty="0"/>
                    </a:p>
                  </a:txBody>
                  <a:tcPr>
                    <a:solidFill>
                      <a:schemeClr val="bg2"/>
                    </a:solidFill>
                  </a:tcPr>
                </a:tc>
                <a:tc>
                  <a:txBody>
                    <a:bodyPr/>
                    <a:lstStyle/>
                    <a:p>
                      <a:r>
                        <a:rPr lang="ro-RO" sz="1050" dirty="0" smtClean="0"/>
                        <a:t>Render_GO</a:t>
                      </a:r>
                      <a:endParaRPr lang="ro-RO" sz="1050" dirty="0"/>
                    </a:p>
                  </a:txBody>
                  <a:tcPr>
                    <a:solidFill>
                      <a:schemeClr val="bg2"/>
                    </a:solidFill>
                  </a:tcPr>
                </a:tc>
              </a:tr>
            </a:tbl>
          </a:graphicData>
        </a:graphic>
      </p:graphicFrame>
    </p:spTree>
    <p:extLst>
      <p:ext uri="{BB962C8B-B14F-4D97-AF65-F5344CB8AC3E}">
        <p14:creationId xmlns:p14="http://schemas.microsoft.com/office/powerpoint/2010/main" val="312905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P spid="17" grpId="0" animBg="1"/>
      <p:bldP spid="18" grpId="0" animBg="1"/>
      <p:bldP spid="20" grpId="0" animBg="1"/>
      <p:bldP spid="22"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i="1" dirty="0"/>
              <a:t>Flow</a:t>
            </a:r>
            <a:r>
              <a:rPr lang="ro-RO" dirty="0"/>
              <a:t>-ul programului</a:t>
            </a:r>
          </a:p>
        </p:txBody>
      </p:sp>
      <p:sp>
        <p:nvSpPr>
          <p:cNvPr id="3" name="Content Placeholder 2"/>
          <p:cNvSpPr>
            <a:spLocks noGrp="1"/>
          </p:cNvSpPr>
          <p:nvPr>
            <p:ph sz="half" idx="1"/>
          </p:nvPr>
        </p:nvSpPr>
        <p:spPr/>
        <p:txBody>
          <a:bodyPr numCol="1">
            <a:noAutofit/>
          </a:bodyPr>
          <a:lstStyle/>
          <a:p>
            <a:pPr marL="0" indent="0">
              <a:buNone/>
            </a:pPr>
            <a:r>
              <a:rPr lang="ro-RO" sz="1400" dirty="0">
                <a:latin typeface="Courier New" panose="02070309020205020404" pitchFamily="49" charset="0"/>
                <a:cs typeface="Courier New" panose="02070309020205020404" pitchFamily="49" charset="0"/>
              </a:rPr>
              <a:t>while(true){</a:t>
            </a:r>
          </a:p>
          <a:p>
            <a:pPr marL="0" indent="0">
              <a:buNone/>
            </a:pPr>
            <a:r>
              <a:rPr lang="ro-RO" sz="1400" dirty="0">
                <a:latin typeface="Courier New" panose="02070309020205020404" pitchFamily="49" charset="0"/>
                <a:cs typeface="Courier New" panose="02070309020205020404" pitchFamily="49" charset="0"/>
              </a:rPr>
              <a:t>	switch(stare){</a:t>
            </a:r>
          </a:p>
          <a:p>
            <a:pPr marL="0" indent="0">
              <a:buNone/>
            </a:pPr>
            <a:r>
              <a:rPr lang="ro-RO" sz="1400" dirty="0">
                <a:latin typeface="Courier New" panose="02070309020205020404" pitchFamily="49" charset="0"/>
                <a:cs typeface="Courier New" panose="02070309020205020404" pitchFamily="49" charset="0"/>
              </a:rPr>
              <a:t>		case 0:</a:t>
            </a:r>
          </a:p>
          <a:p>
            <a:pPr marL="0" indent="0">
              <a:buNone/>
            </a:pPr>
            <a:r>
              <a:rPr lang="ro-RO" sz="1400" dirty="0">
                <a:latin typeface="Courier New" panose="02070309020205020404" pitchFamily="49" charset="0"/>
                <a:cs typeface="Courier New" panose="02070309020205020404" pitchFamily="49" charset="0"/>
              </a:rPr>
              <a:t>			update_loading();</a:t>
            </a:r>
          </a:p>
          <a:p>
            <a:pPr marL="0" indent="0">
              <a:buNone/>
            </a:pPr>
            <a:r>
              <a:rPr lang="ro-RO" sz="1400" dirty="0">
                <a:latin typeface="Courier New" panose="02070309020205020404" pitchFamily="49" charset="0"/>
                <a:cs typeface="Courier New" panose="02070309020205020404" pitchFamily="49" charset="0"/>
              </a:rPr>
              <a:t>			render_loading()</a:t>
            </a:r>
          </a:p>
          <a:p>
            <a:pPr marL="0" indent="0">
              <a:buNone/>
            </a:pPr>
            <a:r>
              <a:rPr lang="ro-RO" sz="1400" dirty="0">
                <a:latin typeface="Courier New" panose="02070309020205020404" pitchFamily="49" charset="0"/>
                <a:cs typeface="Courier New" panose="02070309020205020404" pitchFamily="49" charset="0"/>
              </a:rPr>
              <a:t>			break;</a:t>
            </a:r>
          </a:p>
          <a:p>
            <a:pPr marL="0" indent="0">
              <a:buNone/>
            </a:pPr>
            <a:r>
              <a:rPr lang="ro-RO" sz="1400" dirty="0">
                <a:latin typeface="Courier New" panose="02070309020205020404" pitchFamily="49" charset="0"/>
                <a:cs typeface="Courier New" panose="02070309020205020404" pitchFamily="49" charset="0"/>
              </a:rPr>
              <a:t>		case 1:</a:t>
            </a:r>
          </a:p>
          <a:p>
            <a:pPr marL="0" indent="0">
              <a:buNone/>
            </a:pPr>
            <a:r>
              <a:rPr lang="ro-RO" sz="1400" dirty="0">
                <a:latin typeface="Courier New" panose="02070309020205020404" pitchFamily="49" charset="0"/>
                <a:cs typeface="Courier New" panose="02070309020205020404" pitchFamily="49" charset="0"/>
              </a:rPr>
              <a:t>			update_meniu();</a:t>
            </a:r>
          </a:p>
          <a:p>
            <a:pPr marL="0" indent="0">
              <a:buNone/>
            </a:pPr>
            <a:r>
              <a:rPr lang="ro-RO" sz="1400" dirty="0">
                <a:latin typeface="Courier New" panose="02070309020205020404" pitchFamily="49" charset="0"/>
                <a:cs typeface="Courier New" panose="02070309020205020404" pitchFamily="49" charset="0"/>
              </a:rPr>
              <a:t>			render_meniu();</a:t>
            </a:r>
          </a:p>
          <a:p>
            <a:pPr marL="0" indent="0">
              <a:buNone/>
            </a:pPr>
            <a:r>
              <a:rPr lang="ro-RO" sz="1400" dirty="0">
                <a:latin typeface="Courier New" panose="02070309020205020404" pitchFamily="49" charset="0"/>
                <a:cs typeface="Courier New" panose="02070309020205020404" pitchFamily="49" charset="0"/>
              </a:rPr>
              <a:t>			break;</a:t>
            </a:r>
          </a:p>
          <a:p>
            <a:pPr marL="0" indent="0">
              <a:buNone/>
            </a:pPr>
            <a:r>
              <a:rPr lang="ro-RO" sz="1400" dirty="0">
                <a:latin typeface="Courier New" panose="02070309020205020404" pitchFamily="49" charset="0"/>
                <a:cs typeface="Courier New" panose="02070309020205020404" pitchFamily="49" charset="0"/>
              </a:rPr>
              <a:t>		</a:t>
            </a:r>
            <a:r>
              <a:rPr lang="ro-RO" sz="1400" dirty="0" smtClean="0">
                <a:latin typeface="Courier New" panose="02070309020205020404" pitchFamily="49" charset="0"/>
                <a:cs typeface="Courier New" panose="02070309020205020404" pitchFamily="49" charset="0"/>
              </a:rPr>
              <a:t>/*...*/</a:t>
            </a:r>
            <a:endParaRPr lang="ro-RO" sz="1400" dirty="0">
              <a:latin typeface="Courier New" panose="02070309020205020404" pitchFamily="49" charset="0"/>
              <a:cs typeface="Courier New" panose="02070309020205020404" pitchFamily="49" charset="0"/>
            </a:endParaRPr>
          </a:p>
          <a:p>
            <a:pPr marL="0" indent="0">
              <a:buNone/>
            </a:pPr>
            <a:r>
              <a:rPr lang="ro-RO" sz="1400" dirty="0">
                <a:latin typeface="Courier New" panose="02070309020205020404" pitchFamily="49" charset="0"/>
                <a:cs typeface="Courier New" panose="02070309020205020404" pitchFamily="49" charset="0"/>
              </a:rPr>
              <a:t>	}</a:t>
            </a:r>
          </a:p>
          <a:p>
            <a:pPr marL="0" indent="0">
              <a:buNone/>
            </a:pPr>
            <a:r>
              <a:rPr lang="ro-RO" sz="1400" dirty="0">
                <a:latin typeface="Courier New" panose="02070309020205020404" pitchFamily="49" charset="0"/>
                <a:cs typeface="Courier New" panose="02070309020205020404" pitchFamily="49" charset="0"/>
              </a:rPr>
              <a:t>	//limitare FPS</a:t>
            </a:r>
          </a:p>
          <a:p>
            <a:pPr marL="0" indent="0">
              <a:buNone/>
            </a:pPr>
            <a:r>
              <a:rPr lang="ro-RO" sz="1400" dirty="0">
                <a:latin typeface="Courier New" panose="02070309020205020404" pitchFamily="49" charset="0"/>
                <a:cs typeface="Courier New" panose="02070309020205020404" pitchFamily="49" charset="0"/>
              </a:rPr>
              <a:t>}</a:t>
            </a:r>
          </a:p>
        </p:txBody>
      </p:sp>
      <p:sp>
        <p:nvSpPr>
          <p:cNvPr id="4" name="Content Placeholder 3"/>
          <p:cNvSpPr>
            <a:spLocks noGrp="1"/>
          </p:cNvSpPr>
          <p:nvPr>
            <p:ph sz="half" idx="2"/>
          </p:nvPr>
        </p:nvSpPr>
        <p:spPr/>
        <p:txBody>
          <a:bodyPr/>
          <a:lstStyle/>
          <a:p>
            <a:pPr marL="0" indent="0">
              <a:buNone/>
            </a:pPr>
            <a:r>
              <a:rPr lang="en-US" dirty="0">
                <a:latin typeface="Courier New" panose="02070309020205020404" pitchFamily="49" charset="0"/>
                <a:cs typeface="Courier New" panose="02070309020205020404" pitchFamily="49" charset="0"/>
              </a:rPr>
              <a:t>void </a:t>
            </a:r>
            <a:r>
              <a:rPr lang="en-US" dirty="0" err="1">
                <a:latin typeface="Courier New" panose="02070309020205020404" pitchFamily="49" charset="0"/>
                <a:cs typeface="Courier New" panose="02070309020205020404" pitchFamily="49" charset="0"/>
              </a:rPr>
              <a:t>update_loading</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if </a:t>
            </a:r>
            <a:r>
              <a:rPr lang="en-US" dirty="0" smtClean="0">
                <a:latin typeface="Courier New" panose="02070309020205020404" pitchFamily="49" charset="0"/>
                <a:cs typeface="Courier New" panose="02070309020205020404" pitchFamily="49" charset="0"/>
              </a:rPr>
              <a:t>(</a:t>
            </a:r>
            <a:r>
              <a:rPr lang="ro-RO" dirty="0" smtClean="0">
                <a:latin typeface="Courier New" panose="02070309020205020404" pitchFamily="49" charset="0"/>
                <a:cs typeface="Courier New" panose="02070309020205020404" pitchFamily="49" charset="0"/>
              </a:rPr>
              <a:t>gata</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		stare = 1;</a:t>
            </a:r>
          </a:p>
          <a:p>
            <a:pPr marL="0" indent="0">
              <a:buNone/>
            </a:pPr>
            <a:r>
              <a:rPr lang="en-US" dirty="0">
                <a:latin typeface="Courier New" panose="02070309020205020404" pitchFamily="49" charset="0"/>
                <a:cs typeface="Courier New" panose="02070309020205020404" pitchFamily="49" charset="0"/>
              </a:rPr>
              <a:t>	}</a:t>
            </a:r>
          </a:p>
          <a:p>
            <a:pPr marL="0" indent="0">
              <a:buNone/>
            </a:pPr>
            <a:r>
              <a:rPr lang="en-US" dirty="0">
                <a:latin typeface="Courier New" panose="02070309020205020404" pitchFamily="49" charset="0"/>
                <a:cs typeface="Courier New" panose="02070309020205020404" pitchFamily="49" charset="0"/>
              </a:rPr>
              <a:t>}</a:t>
            </a:r>
            <a:endParaRPr lang="ro-RO"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5849817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Perioada de design</a:t>
            </a:r>
            <a:endParaRPr lang="ro-RO" dirty="0"/>
          </a:p>
        </p:txBody>
      </p:sp>
      <p:sp>
        <p:nvSpPr>
          <p:cNvPr id="5" name="Content Placeholder 4"/>
          <p:cNvSpPr>
            <a:spLocks noGrp="1"/>
          </p:cNvSpPr>
          <p:nvPr>
            <p:ph idx="1"/>
          </p:nvPr>
        </p:nvSpPr>
        <p:spPr/>
        <p:txBody>
          <a:bodyPr>
            <a:normAutofit fontScale="92500" lnSpcReduction="10000"/>
          </a:bodyPr>
          <a:lstStyle/>
          <a:p>
            <a:r>
              <a:rPr lang="ro-RO" dirty="0"/>
              <a:t>Înainte de a începe dezvoltarea jocului, este nevoie de o perioadă de timp pentru a stabili exact ce vrem de la jocul pe care îl facem.</a:t>
            </a:r>
          </a:p>
          <a:p>
            <a:r>
              <a:rPr lang="ro-RO" dirty="0"/>
              <a:t>Se elaborează ceva ce se numește "Design Document". Poate fi pe foi </a:t>
            </a:r>
            <a:r>
              <a:rPr lang="ro-RO" dirty="0" smtClean="0"/>
              <a:t>sau în format electronic, </a:t>
            </a:r>
            <a:r>
              <a:rPr lang="ro-RO" dirty="0"/>
              <a:t>nu contează.</a:t>
            </a:r>
          </a:p>
          <a:p>
            <a:r>
              <a:rPr lang="ro-RO" dirty="0"/>
              <a:t>Acest document conține, de obicei, următoarele:</a:t>
            </a:r>
          </a:p>
          <a:p>
            <a:pPr lvl="1"/>
            <a:r>
              <a:rPr lang="ro-RO" dirty="0"/>
              <a:t>Titlul jocului</a:t>
            </a:r>
          </a:p>
          <a:p>
            <a:pPr lvl="1"/>
            <a:r>
              <a:rPr lang="ro-RO" dirty="0"/>
              <a:t>Descrierea jocului + genul de care aparține</a:t>
            </a:r>
          </a:p>
          <a:p>
            <a:pPr lvl="1"/>
            <a:r>
              <a:rPr lang="ro-RO" dirty="0"/>
              <a:t>Tema (grafică) a jocului</a:t>
            </a:r>
          </a:p>
          <a:p>
            <a:pPr lvl="1"/>
            <a:r>
              <a:rPr lang="ro-RO" dirty="0"/>
              <a:t>Limbajul de programare, bibliotecile care se vor folosi, etc.</a:t>
            </a:r>
          </a:p>
          <a:p>
            <a:r>
              <a:rPr lang="ro-RO" dirty="0"/>
              <a:t>Practic, documentul vă va ajuta să vă planificați bine scopurile pe termen scurt și pe termen lung.</a:t>
            </a:r>
          </a:p>
          <a:p>
            <a:r>
              <a:rPr lang="ro-RO" dirty="0"/>
              <a:t>Documentul de design </a:t>
            </a:r>
            <a:r>
              <a:rPr lang="ro-RO" b="1" dirty="0"/>
              <a:t>nu</a:t>
            </a:r>
            <a:r>
              <a:rPr lang="ro-RO" dirty="0"/>
              <a:t> este </a:t>
            </a:r>
            <a:r>
              <a:rPr lang="ro-RO" dirty="0" smtClean="0"/>
              <a:t>final</a:t>
            </a:r>
            <a:endParaRPr lang="ro-RO" dirty="0"/>
          </a:p>
        </p:txBody>
      </p:sp>
    </p:spTree>
    <p:extLst>
      <p:ext uri="{BB962C8B-B14F-4D97-AF65-F5344CB8AC3E}">
        <p14:creationId xmlns:p14="http://schemas.microsoft.com/office/powerpoint/2010/main" val="1437942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Alte recomandări</a:t>
            </a:r>
            <a:endParaRPr lang="ro-RO" dirty="0"/>
          </a:p>
        </p:txBody>
      </p:sp>
      <p:sp>
        <p:nvSpPr>
          <p:cNvPr id="3" name="Content Placeholder 2"/>
          <p:cNvSpPr>
            <a:spLocks noGrp="1"/>
          </p:cNvSpPr>
          <p:nvPr>
            <p:ph idx="1"/>
          </p:nvPr>
        </p:nvSpPr>
        <p:spPr/>
        <p:txBody>
          <a:bodyPr>
            <a:normAutofit/>
          </a:bodyPr>
          <a:lstStyle/>
          <a:p>
            <a:r>
              <a:rPr lang="ro-RO" dirty="0"/>
              <a:t>Încercați (pentru cei avansați) să folosiți variabile de tip </a:t>
            </a:r>
            <a:r>
              <a:rPr lang="ro-RO" i="1" dirty="0"/>
              <a:t>struct</a:t>
            </a:r>
            <a:r>
              <a:rPr lang="ro-RO" dirty="0"/>
              <a:t>. Simplifică foarte mult reprezentarea internă a jocului, dar sunt mai greu de înțeles.</a:t>
            </a:r>
          </a:p>
          <a:p>
            <a:r>
              <a:rPr lang="ro-RO" dirty="0"/>
              <a:t>Pentru proiecte mai mari, ar putea fi utilă împărțirea proiectului în mai multe fișiere </a:t>
            </a:r>
            <a:r>
              <a:rPr lang="ro-RO" dirty="0" smtClean="0"/>
              <a:t>sursă.</a:t>
            </a:r>
          </a:p>
          <a:p>
            <a:r>
              <a:rPr lang="ro-RO" dirty="0" smtClean="0"/>
              <a:t>Faceți backup-uri. Serios.</a:t>
            </a:r>
          </a:p>
          <a:p>
            <a:r>
              <a:rPr lang="ro-RO" dirty="0" smtClean="0"/>
              <a:t>La jocuri mai mari, este posibil ca încărcarea conținutului să ia mult timp. În acest caz, încărcați, de exemplu, doar un font, apoi deschideți fereastra, afișați textul "Loading..." și continuați încărcarea conținutului.</a:t>
            </a:r>
            <a:endParaRPr lang="ro-RO" dirty="0"/>
          </a:p>
        </p:txBody>
      </p:sp>
    </p:spTree>
    <p:extLst>
      <p:ext uri="{BB962C8B-B14F-4D97-AF65-F5344CB8AC3E}">
        <p14:creationId xmlns:p14="http://schemas.microsoft.com/office/powerpoint/2010/main" val="430409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Experiență</a:t>
            </a:r>
            <a:endParaRPr lang="ro-RO" dirty="0"/>
          </a:p>
        </p:txBody>
      </p:sp>
      <p:sp>
        <p:nvSpPr>
          <p:cNvPr id="3" name="Content Placeholder 2"/>
          <p:cNvSpPr>
            <a:spLocks noGrp="1"/>
          </p:cNvSpPr>
          <p:nvPr>
            <p:ph sz="half" idx="1"/>
          </p:nvPr>
        </p:nvSpPr>
        <p:spPr/>
        <p:txBody>
          <a:bodyPr>
            <a:normAutofit/>
          </a:bodyPr>
          <a:lstStyle/>
          <a:p>
            <a:r>
              <a:rPr lang="ro-RO" dirty="0">
                <a:latin typeface="Calibri" panose="020F0502020204030204" pitchFamily="34" charset="0"/>
                <a:ea typeface="Noto Sans" pitchFamily="34" charset="0"/>
              </a:rPr>
              <a:t>Aprilie - iulie </a:t>
            </a:r>
            <a:r>
              <a:rPr lang="ro-RO" dirty="0" smtClean="0">
                <a:latin typeface="Calibri" panose="020F0502020204030204" pitchFamily="34" charset="0"/>
                <a:ea typeface="Noto Sans" pitchFamily="34" charset="0"/>
              </a:rPr>
              <a:t>2012: </a:t>
            </a:r>
            <a:r>
              <a:rPr lang="ro-RO" dirty="0">
                <a:latin typeface="Calibri" panose="020F0502020204030204" pitchFamily="34" charset="0"/>
                <a:ea typeface="Noto Sans" pitchFamily="34" charset="0"/>
              </a:rPr>
              <a:t>clonă 2D a jocului Portal (Valve)</a:t>
            </a:r>
          </a:p>
          <a:p>
            <a:pPr lvl="1"/>
            <a:r>
              <a:rPr lang="ro-RO" dirty="0" smtClean="0">
                <a:latin typeface="Calibri" panose="020F0502020204030204" pitchFamily="34" charset="0"/>
                <a:ea typeface="Noto Sans" pitchFamily="34" charset="0"/>
              </a:rPr>
              <a:t>Echipă: </a:t>
            </a:r>
            <a:r>
              <a:rPr lang="ro-RO" dirty="0">
                <a:latin typeface="Calibri" panose="020F0502020204030204" pitchFamily="34" charset="0"/>
                <a:ea typeface="Noto Sans" pitchFamily="34" charset="0"/>
              </a:rPr>
              <a:t>4 persoane, în </a:t>
            </a:r>
            <a:r>
              <a:rPr lang="ro-RO" dirty="0" smtClean="0">
                <a:latin typeface="Calibri" panose="020F0502020204030204" pitchFamily="34" charset="0"/>
                <a:ea typeface="Noto Sans" pitchFamily="34" charset="0"/>
              </a:rPr>
              <a:t>care eu </a:t>
            </a:r>
            <a:r>
              <a:rPr lang="ro-RO" dirty="0">
                <a:latin typeface="Calibri" panose="020F0502020204030204" pitchFamily="34" charset="0"/>
                <a:ea typeface="Noto Sans" pitchFamily="34" charset="0"/>
              </a:rPr>
              <a:t>am fost programatorul principal</a:t>
            </a:r>
          </a:p>
          <a:p>
            <a:pPr lvl="1"/>
            <a:r>
              <a:rPr lang="ro-RO" dirty="0">
                <a:latin typeface="Calibri" panose="020F0502020204030204" pitchFamily="34" charset="0"/>
                <a:ea typeface="Noto Sans" pitchFamily="34" charset="0"/>
              </a:rPr>
              <a:t>Primul joc făcut cu grafică</a:t>
            </a:r>
          </a:p>
          <a:p>
            <a:pPr lvl="1"/>
            <a:r>
              <a:rPr lang="ro-RO" dirty="0">
                <a:latin typeface="Calibri" panose="020F0502020204030204" pitchFamily="34" charset="0"/>
                <a:ea typeface="Noto Sans" pitchFamily="34" charset="0"/>
              </a:rPr>
              <a:t>Foarte multe probleme, unele din cauza limitărilor bibliotecii, altele din cauza lipsei de experiență</a:t>
            </a:r>
          </a:p>
          <a:p>
            <a:pPr lvl="1"/>
            <a:r>
              <a:rPr lang="ro-RO" dirty="0" smtClean="0">
                <a:latin typeface="Calibri" panose="020F0502020204030204" pitchFamily="34" charset="0"/>
                <a:ea typeface="Noto Sans" pitchFamily="34" charset="0"/>
              </a:rPr>
              <a:t>Flickering </a:t>
            </a:r>
            <a:r>
              <a:rPr lang="ro-RO" dirty="0">
                <a:latin typeface="Calibri" panose="020F0502020204030204" pitchFamily="34" charset="0"/>
                <a:ea typeface="Noto Sans" pitchFamily="34" charset="0"/>
              </a:rPr>
              <a:t>(problemă majoră) afișarea dura 1-2 secunde, lag grafic, etc</a:t>
            </a:r>
          </a:p>
          <a:p>
            <a:pPr lvl="1"/>
            <a:r>
              <a:rPr lang="ro-RO" dirty="0" smtClean="0">
                <a:latin typeface="Calibri" panose="020F0502020204030204" pitchFamily="34" charset="0"/>
                <a:ea typeface="Noto Sans" pitchFamily="34" charset="0"/>
              </a:rPr>
              <a:t>Multe bug-uri </a:t>
            </a:r>
            <a:r>
              <a:rPr lang="ro-RO" dirty="0">
                <a:latin typeface="Calibri" panose="020F0502020204030204" pitchFamily="34" charset="0"/>
                <a:ea typeface="Noto Sans" pitchFamily="34" charset="0"/>
              </a:rPr>
              <a:t>nerezolvate</a:t>
            </a:r>
          </a:p>
          <a:p>
            <a:pPr lvl="1"/>
            <a:r>
              <a:rPr lang="ro-RO" dirty="0">
                <a:latin typeface="Calibri" panose="020F0502020204030204" pitchFamily="34" charset="0"/>
                <a:ea typeface="Noto Sans" pitchFamily="34" charset="0"/>
              </a:rPr>
              <a:t>Totuși, am ajuns la faza națională a concursului Infoeducație</a:t>
            </a:r>
          </a:p>
          <a:p>
            <a:endParaRPr lang="ro-RO" dirty="0"/>
          </a:p>
        </p:txBody>
      </p:sp>
      <p:pic>
        <p:nvPicPr>
          <p:cNvPr id="6" name="Content Placeholder 4"/>
          <p:cNvPicPr>
            <a:picLocks noGrp="1" noChangeAspect="1" noChangeArrowheads="1"/>
          </p:cNvPicPr>
          <p:nvPr>
            <p:ph sz="half" idx="2"/>
          </p:nvPr>
        </p:nvPicPr>
        <p:blipFill>
          <a:blip r:embed="rId2"/>
          <a:stretch>
            <a:fillRect/>
          </a:stretch>
        </p:blipFill>
        <p:spPr bwMode="auto">
          <a:xfrm>
            <a:off x="5654675" y="2443572"/>
            <a:ext cx="4395788" cy="3425006"/>
          </a:xfrm>
          <a:prstGeom prst="rect">
            <a:avLst/>
          </a:prstGeom>
          <a:noFill/>
          <a:ln w="9525">
            <a:solidFill>
              <a:schemeClr val="accent1">
                <a:lumMod val="50000"/>
              </a:schemeClr>
            </a:solidFill>
            <a:miter lim="800000"/>
            <a:headEnd/>
            <a:tailEnd/>
          </a:ln>
          <a:effectLst/>
        </p:spPr>
      </p:pic>
    </p:spTree>
    <p:extLst>
      <p:ext uri="{BB962C8B-B14F-4D97-AF65-F5344CB8AC3E}">
        <p14:creationId xmlns:p14="http://schemas.microsoft.com/office/powerpoint/2010/main" val="17657487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Alte recomandări</a:t>
            </a:r>
            <a:endParaRPr lang="ro-RO" dirty="0"/>
          </a:p>
        </p:txBody>
      </p:sp>
      <p:sp>
        <p:nvSpPr>
          <p:cNvPr id="3" name="Content Placeholder 2"/>
          <p:cNvSpPr>
            <a:spLocks noGrp="1"/>
          </p:cNvSpPr>
          <p:nvPr>
            <p:ph idx="1"/>
          </p:nvPr>
        </p:nvSpPr>
        <p:spPr/>
        <p:txBody>
          <a:bodyPr>
            <a:normAutofit/>
          </a:bodyPr>
          <a:lstStyle/>
          <a:p>
            <a:r>
              <a:rPr lang="ro-RO" dirty="0"/>
              <a:t>Păstrați codul simplu. La problemele de informatică se folosesc "trucuri", dar, la proiectele de durată, aceste "trucuri" pot distruge extensibilitatea.</a:t>
            </a:r>
          </a:p>
          <a:p>
            <a:r>
              <a:rPr lang="ro-RO" dirty="0"/>
              <a:t>Încercați să păstrați instrucțiunile simple sau să lăsați (unde e posibil) utilizatorul să-și dea seama singur cum "funcționează" lucrurile.</a:t>
            </a:r>
          </a:p>
          <a:p>
            <a:r>
              <a:rPr lang="ro-RO" dirty="0"/>
              <a:t>Nu subestimați foaia și pixul la planificat.</a:t>
            </a:r>
          </a:p>
          <a:p>
            <a:r>
              <a:rPr lang="ro-RO" dirty="0"/>
              <a:t>Este </a:t>
            </a:r>
            <a:r>
              <a:rPr lang="ro-RO" b="1" dirty="0"/>
              <a:t>extrem</a:t>
            </a:r>
            <a:r>
              <a:rPr lang="ro-RO" dirty="0"/>
              <a:t> de important ca numele variabilelor, funcțiilor, etc să fie relevante și descriptive</a:t>
            </a:r>
            <a:r>
              <a:rPr lang="ro-RO" dirty="0" smtClean="0"/>
              <a:t>.</a:t>
            </a:r>
          </a:p>
          <a:p>
            <a:r>
              <a:rPr lang="ro-RO" dirty="0" smtClean="0"/>
              <a:t>C++ e în engleză. Probabil că ar fi o idee bună (dacă puteți) să vă numiți funcțiile, variabilele, etc. tot în engleză.</a:t>
            </a:r>
            <a:endParaRPr lang="ro-RO" dirty="0"/>
          </a:p>
          <a:p>
            <a:pPr marL="0" indent="0">
              <a:buNone/>
            </a:pPr>
            <a:endParaRPr lang="ro-RO" dirty="0"/>
          </a:p>
        </p:txBody>
      </p:sp>
    </p:spTree>
    <p:extLst>
      <p:ext uri="{BB962C8B-B14F-4D97-AF65-F5344CB8AC3E}">
        <p14:creationId xmlns:p14="http://schemas.microsoft.com/office/powerpoint/2010/main" val="39710708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Ce </a:t>
            </a:r>
            <a:r>
              <a:rPr lang="ro-RO" b="1" dirty="0" smtClean="0"/>
              <a:t>nu</a:t>
            </a:r>
            <a:r>
              <a:rPr lang="ro-RO" dirty="0" smtClean="0"/>
              <a:t> aveți voie să faceți</a:t>
            </a:r>
            <a:endParaRPr lang="ro-RO" dirty="0"/>
          </a:p>
        </p:txBody>
      </p:sp>
      <p:sp>
        <p:nvSpPr>
          <p:cNvPr id="3" name="Content Placeholder 2"/>
          <p:cNvSpPr>
            <a:spLocks noGrp="1"/>
          </p:cNvSpPr>
          <p:nvPr>
            <p:ph idx="1"/>
          </p:nvPr>
        </p:nvSpPr>
        <p:spPr/>
        <p:txBody>
          <a:bodyPr>
            <a:normAutofit lnSpcReduction="10000"/>
          </a:bodyPr>
          <a:lstStyle/>
          <a:p>
            <a:r>
              <a:rPr lang="ro-RO" dirty="0"/>
              <a:t>Nu aveți voie să blocați programul </a:t>
            </a:r>
            <a:r>
              <a:rPr lang="ro-RO" b="1" dirty="0"/>
              <a:t>nicăieri</a:t>
            </a:r>
            <a:r>
              <a:rPr lang="ro-RO" dirty="0"/>
              <a:t>.</a:t>
            </a:r>
          </a:p>
          <a:p>
            <a:pPr lvl="1"/>
            <a:r>
              <a:rPr lang="ro-RO" dirty="0"/>
              <a:t>Bucla jocului trebuie să se execute de minim 30 de ori pe secundă, în orice moment al jocului (cu excepția încărcării conținutului și descărcării sale</a:t>
            </a:r>
            <a:r>
              <a:rPr lang="ro-RO" dirty="0" smtClean="0"/>
              <a:t>)</a:t>
            </a:r>
          </a:p>
          <a:p>
            <a:pPr lvl="1"/>
            <a:r>
              <a:rPr lang="ro-RO" dirty="0" smtClean="0"/>
              <a:t>Asta înseamnă că fiecare frame trebuie să dureze </a:t>
            </a:r>
            <a:r>
              <a:rPr lang="ro-RO" b="1" dirty="0" smtClean="0"/>
              <a:t>maxim</a:t>
            </a:r>
            <a:r>
              <a:rPr lang="ro-RO" dirty="0" smtClean="0"/>
              <a:t> 33ms. 33ms e </a:t>
            </a:r>
            <a:r>
              <a:rPr lang="ro-RO" b="1" dirty="0" smtClean="0"/>
              <a:t>puțin</a:t>
            </a:r>
            <a:r>
              <a:rPr lang="ro-RO" dirty="0" smtClean="0"/>
              <a:t>.</a:t>
            </a:r>
            <a:endParaRPr lang="ro-RO" dirty="0"/>
          </a:p>
          <a:p>
            <a:pPr lvl="1"/>
            <a:r>
              <a:rPr lang="ro-RO" dirty="0"/>
              <a:t>Dacă doriți să adăugați un delay, va trebui să 1) salvați timpul de la începerea delay-ului 2) să lăsați bucla să ruleze, verificând la fiecare pas dacă timpul de la încperea delay-ului este mai mare decât durata </a:t>
            </a:r>
            <a:r>
              <a:rPr lang="ro-RO" dirty="0" smtClean="0"/>
              <a:t>dorită.</a:t>
            </a:r>
          </a:p>
          <a:p>
            <a:r>
              <a:rPr lang="ro-RO" dirty="0" smtClean="0"/>
              <a:t>Nu aveți voie să complicați codul. </a:t>
            </a:r>
          </a:p>
          <a:p>
            <a:pPr lvl="1"/>
            <a:r>
              <a:rPr lang="ro-RO" dirty="0" smtClean="0"/>
              <a:t>Regulă: Peste o lună (două, trei), când voi găsi o eroare aici, voi ști ce înseamnă </a:t>
            </a:r>
            <a:r>
              <a:rPr lang="ro-RO" b="1" dirty="0" smtClean="0"/>
              <a:t>fiecare</a:t>
            </a:r>
            <a:r>
              <a:rPr lang="ro-RO" dirty="0" smtClean="0"/>
              <a:t> variabilă și ce face </a:t>
            </a:r>
            <a:r>
              <a:rPr lang="ro-RO" b="1" dirty="0" smtClean="0"/>
              <a:t>fiecare</a:t>
            </a:r>
            <a:r>
              <a:rPr lang="ro-RO" dirty="0" smtClean="0"/>
              <a:t> instrucțiune?</a:t>
            </a:r>
          </a:p>
          <a:p>
            <a:pPr lvl="1"/>
            <a:r>
              <a:rPr lang="ro-RO" dirty="0" smtClean="0"/>
              <a:t>În cel mai </a:t>
            </a:r>
            <a:r>
              <a:rPr lang="ro-RO" b="1" dirty="0" smtClean="0"/>
              <a:t>rău</a:t>
            </a:r>
            <a:r>
              <a:rPr lang="ro-RO" dirty="0" smtClean="0"/>
              <a:t> caz trebuie puse comentarii în locurile unde nu e </a:t>
            </a:r>
            <a:r>
              <a:rPr lang="ro-RO" b="1" dirty="0" smtClean="0"/>
              <a:t>absolut</a:t>
            </a:r>
            <a:r>
              <a:rPr lang="ro-RO" dirty="0" smtClean="0"/>
              <a:t> evident ce se întâmplă.</a:t>
            </a:r>
            <a:endParaRPr lang="ro-RO" dirty="0"/>
          </a:p>
        </p:txBody>
      </p:sp>
    </p:spTree>
    <p:extLst>
      <p:ext uri="{BB962C8B-B14F-4D97-AF65-F5344CB8AC3E}">
        <p14:creationId xmlns:p14="http://schemas.microsoft.com/office/powerpoint/2010/main" val="41356659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o-RO" dirty="0" smtClean="0"/>
              <a:t>Succes!</a:t>
            </a:r>
            <a:endParaRPr lang="ro-RO" dirty="0"/>
          </a:p>
        </p:txBody>
      </p:sp>
      <p:sp>
        <p:nvSpPr>
          <p:cNvPr id="5" name="Text Placeholder 4"/>
          <p:cNvSpPr>
            <a:spLocks noGrp="1"/>
          </p:cNvSpPr>
          <p:nvPr>
            <p:ph type="body" idx="1"/>
          </p:nvPr>
        </p:nvSpPr>
        <p:spPr/>
        <p:txBody>
          <a:bodyPr/>
          <a:lstStyle/>
          <a:p>
            <a:r>
              <a:rPr lang="ro-RO" dirty="0" smtClean="0"/>
              <a:t>Nu uitați: dacă un joc este distractiv, e un joc bun.</a:t>
            </a:r>
            <a:endParaRPr lang="ro-RO" dirty="0"/>
          </a:p>
        </p:txBody>
      </p:sp>
    </p:spTree>
    <p:extLst>
      <p:ext uri="{BB962C8B-B14F-4D97-AF65-F5344CB8AC3E}">
        <p14:creationId xmlns:p14="http://schemas.microsoft.com/office/powerpoint/2010/main" val="2352846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Experiență</a:t>
            </a:r>
            <a:endParaRPr lang="ro-RO" dirty="0"/>
          </a:p>
        </p:txBody>
      </p:sp>
      <p:sp>
        <p:nvSpPr>
          <p:cNvPr id="4" name="Content Placeholder 3"/>
          <p:cNvSpPr>
            <a:spLocks noGrp="1"/>
          </p:cNvSpPr>
          <p:nvPr>
            <p:ph sz="half" idx="1"/>
          </p:nvPr>
        </p:nvSpPr>
        <p:spPr/>
        <p:txBody>
          <a:bodyPr>
            <a:normAutofit/>
          </a:bodyPr>
          <a:lstStyle/>
          <a:p>
            <a:r>
              <a:rPr lang="ro-RO" dirty="0" smtClean="0"/>
              <a:t>August 2012 – Ianuarie 2013 : EnderRUN, joc bazat pe Minecraft</a:t>
            </a:r>
          </a:p>
          <a:p>
            <a:pPr lvl="1"/>
            <a:r>
              <a:rPr lang="ro-RO" dirty="0" smtClean="0"/>
              <a:t>Echipă: 2 persoane, programator (eu) + designer</a:t>
            </a:r>
          </a:p>
          <a:p>
            <a:pPr lvl="1"/>
            <a:r>
              <a:rPr lang="ro-RO" dirty="0" smtClean="0"/>
              <a:t>Programat folosind biblioteca SDL</a:t>
            </a:r>
          </a:p>
          <a:p>
            <a:pPr lvl="1"/>
            <a:r>
              <a:rPr lang="ro-RO" dirty="0" smtClean="0"/>
              <a:t>Primul joc care folosește texturi</a:t>
            </a:r>
          </a:p>
          <a:p>
            <a:pPr lvl="1"/>
            <a:r>
              <a:rPr lang="ro-RO" dirty="0" smtClean="0"/>
              <a:t>Câteva probleme legate de experiența utilizatorului, un bug nerezolvat</a:t>
            </a:r>
          </a:p>
          <a:p>
            <a:pPr lvl="1"/>
            <a:r>
              <a:rPr lang="ro-RO" dirty="0" smtClean="0"/>
              <a:t>Aproximativ 1400 descărcări, 1 videoclip pe Youtube</a:t>
            </a:r>
          </a:p>
        </p:txBody>
      </p:sp>
      <p:pic>
        <p:nvPicPr>
          <p:cNvPr id="8" name="Picture 2"/>
          <p:cNvPicPr>
            <a:picLocks noGrp="1" noChangeAspect="1" noChangeArrowheads="1"/>
          </p:cNvPicPr>
          <p:nvPr>
            <p:ph sz="half" idx="2"/>
          </p:nvPr>
        </p:nvPicPr>
        <p:blipFill>
          <a:blip r:embed="rId2"/>
          <a:stretch>
            <a:fillRect/>
          </a:stretch>
        </p:blipFill>
        <p:spPr bwMode="auto">
          <a:xfrm>
            <a:off x="5654675" y="2443572"/>
            <a:ext cx="4395788" cy="3425006"/>
          </a:xfrm>
          <a:prstGeom prst="rect">
            <a:avLst/>
          </a:prstGeom>
          <a:noFill/>
          <a:ln w="9525">
            <a:solidFill>
              <a:schemeClr val="tx2"/>
            </a:solidFill>
            <a:miter lim="800000"/>
            <a:headEnd/>
            <a:tailEnd/>
          </a:ln>
          <a:effectLst/>
        </p:spPr>
      </p:pic>
    </p:spTree>
    <p:extLst>
      <p:ext uri="{BB962C8B-B14F-4D97-AF65-F5344CB8AC3E}">
        <p14:creationId xmlns:p14="http://schemas.microsoft.com/office/powerpoint/2010/main" val="1915400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Experiență</a:t>
            </a:r>
            <a:endParaRPr lang="ro-RO" dirty="0"/>
          </a:p>
        </p:txBody>
      </p:sp>
      <p:sp>
        <p:nvSpPr>
          <p:cNvPr id="3" name="Content Placeholder 2"/>
          <p:cNvSpPr>
            <a:spLocks noGrp="1"/>
          </p:cNvSpPr>
          <p:nvPr>
            <p:ph sz="half" idx="1"/>
          </p:nvPr>
        </p:nvSpPr>
        <p:spPr/>
        <p:txBody>
          <a:bodyPr/>
          <a:lstStyle/>
          <a:p>
            <a:r>
              <a:rPr lang="ro-RO" dirty="0" smtClean="0"/>
              <a:t>Mai 2013 – August 2014: Soldr, joc bazat pe algoritmică</a:t>
            </a:r>
          </a:p>
          <a:p>
            <a:pPr lvl="1"/>
            <a:r>
              <a:rPr lang="ro-RO" dirty="0" smtClean="0"/>
              <a:t>Aceeași echipă ca în cazul EnderRUN</a:t>
            </a:r>
          </a:p>
          <a:p>
            <a:pPr lvl="1"/>
            <a:r>
              <a:rPr lang="ro-RO" dirty="0" smtClean="0"/>
              <a:t>Programat în limbajul C#, cu biblioteca XNA</a:t>
            </a:r>
          </a:p>
          <a:p>
            <a:pPr lvl="1"/>
            <a:r>
              <a:rPr lang="ro-RO" dirty="0" smtClean="0"/>
              <a:t>Primul joc cu afișare 3D</a:t>
            </a:r>
            <a:endParaRPr lang="ro-RO" dirty="0"/>
          </a:p>
          <a:p>
            <a:pPr lvl="1"/>
            <a:r>
              <a:rPr lang="ro-RO" dirty="0" smtClean="0"/>
              <a:t>A câștigat premiul pentru cel mai bun proiect la faza națională a concursului Infoeducație 2014</a:t>
            </a:r>
          </a:p>
        </p:txBody>
      </p:sp>
      <p:pic>
        <p:nvPicPr>
          <p:cNvPr id="8" name="Content Placeholder 6"/>
          <p:cNvPicPr>
            <a:picLocks noGrp="1" noChangeAspect="1"/>
          </p:cNvPicPr>
          <p:nvPr>
            <p:ph sz="half" idx="2"/>
          </p:nvPr>
        </p:nvPicPr>
        <p:blipFill rotWithShape="1">
          <a:blip r:embed="rId2"/>
          <a:srcRect l="15564" t="-20" r="15096"/>
          <a:stretch/>
        </p:blipFill>
        <p:spPr>
          <a:xfrm>
            <a:off x="5654675" y="2434755"/>
            <a:ext cx="4395788" cy="3442641"/>
          </a:xfrm>
          <a:prstGeom prst="rect">
            <a:avLst/>
          </a:prstGeom>
          <a:ln>
            <a:solidFill>
              <a:schemeClr val="accent1">
                <a:lumMod val="50000"/>
              </a:schemeClr>
            </a:solidFill>
          </a:ln>
        </p:spPr>
      </p:pic>
    </p:spTree>
    <p:extLst>
      <p:ext uri="{BB962C8B-B14F-4D97-AF65-F5344CB8AC3E}">
        <p14:creationId xmlns:p14="http://schemas.microsoft.com/office/powerpoint/2010/main" val="3754996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ro-RO" dirty="0" smtClean="0"/>
              <a:t>De ce suntem aici?</a:t>
            </a:r>
            <a:endParaRPr lang="ro-RO" dirty="0"/>
          </a:p>
        </p:txBody>
      </p:sp>
      <p:sp>
        <p:nvSpPr>
          <p:cNvPr id="8" name="Text Placeholder 7"/>
          <p:cNvSpPr>
            <a:spLocks noGrp="1"/>
          </p:cNvSpPr>
          <p:nvPr>
            <p:ph type="body" idx="1"/>
          </p:nvPr>
        </p:nvSpPr>
        <p:spPr/>
        <p:txBody>
          <a:bodyPr/>
          <a:lstStyle/>
          <a:p>
            <a:endParaRPr lang="ro-RO"/>
          </a:p>
        </p:txBody>
      </p:sp>
    </p:spTree>
    <p:extLst>
      <p:ext uri="{BB962C8B-B14F-4D97-AF65-F5344CB8AC3E}">
        <p14:creationId xmlns:p14="http://schemas.microsoft.com/office/powerpoint/2010/main" val="4082844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o-RO" dirty="0" smtClean="0"/>
              <a:t>Ce vrem noi?</a:t>
            </a:r>
            <a:endParaRPr lang="ro-RO" dirty="0"/>
          </a:p>
        </p:txBody>
      </p:sp>
      <p:sp>
        <p:nvSpPr>
          <p:cNvPr id="5" name="Content Placeholder 4"/>
          <p:cNvSpPr>
            <a:spLocks noGrp="1"/>
          </p:cNvSpPr>
          <p:nvPr>
            <p:ph idx="1"/>
          </p:nvPr>
        </p:nvSpPr>
        <p:spPr/>
        <p:txBody>
          <a:bodyPr>
            <a:normAutofit fontScale="92500" lnSpcReduction="20000"/>
          </a:bodyPr>
          <a:lstStyle/>
          <a:p>
            <a:r>
              <a:rPr lang="ro-RO" dirty="0" smtClean="0"/>
              <a:t>Vrem să facem un joc (sau mai multe)</a:t>
            </a:r>
          </a:p>
          <a:p>
            <a:r>
              <a:rPr lang="ro-RO" dirty="0" smtClean="0"/>
              <a:t>Vrem ca acest joc să fie:</a:t>
            </a:r>
          </a:p>
          <a:p>
            <a:pPr marL="914400" lvl="1" indent="-457200">
              <a:buFont typeface="+mj-lt"/>
              <a:buAutoNum type="arabicPeriod"/>
            </a:pPr>
            <a:r>
              <a:rPr lang="ro-RO" dirty="0" smtClean="0"/>
              <a:t>jucat de cât mai multe persoane</a:t>
            </a:r>
          </a:p>
          <a:p>
            <a:pPr marL="914400" lvl="1" indent="-457200">
              <a:buFont typeface="+mj-lt"/>
              <a:buAutoNum type="arabicPeriod"/>
            </a:pPr>
            <a:r>
              <a:rPr lang="ro-RO" dirty="0" smtClean="0"/>
              <a:t>cunoscut de cât mai multe persoane</a:t>
            </a:r>
          </a:p>
          <a:p>
            <a:pPr marL="914400" lvl="1" indent="-457200">
              <a:buFont typeface="+mj-lt"/>
              <a:buAutoNum type="arabicPeriod"/>
            </a:pPr>
            <a:r>
              <a:rPr lang="ro-RO" dirty="0" smtClean="0"/>
              <a:t>ușor de programat</a:t>
            </a:r>
          </a:p>
          <a:p>
            <a:r>
              <a:rPr lang="ro-RO" dirty="0" smtClean="0"/>
              <a:t>Practic, jocul trebuie:</a:t>
            </a:r>
          </a:p>
          <a:p>
            <a:pPr marL="914400" lvl="1" indent="-457200">
              <a:buFont typeface="+mj-lt"/>
              <a:buAutoNum type="arabicPeriod"/>
            </a:pPr>
            <a:r>
              <a:rPr lang="ro-RO" dirty="0" smtClean="0"/>
              <a:t>să fie atractiv (vizual + auditiv)</a:t>
            </a:r>
          </a:p>
          <a:p>
            <a:pPr marL="914400" lvl="1" indent="-457200">
              <a:buFont typeface="+mj-lt"/>
              <a:buAutoNum type="arabicPeriod"/>
            </a:pPr>
            <a:r>
              <a:rPr lang="ro-RO" dirty="0" smtClean="0"/>
              <a:t>să fie ingenios</a:t>
            </a:r>
          </a:p>
          <a:p>
            <a:pPr marL="914400" lvl="1" indent="-457200">
              <a:buFont typeface="+mj-lt"/>
              <a:buAutoNum type="arabicPeriod"/>
            </a:pPr>
            <a:r>
              <a:rPr lang="ro-RO" dirty="0" smtClean="0"/>
              <a:t>să răspundă la comenzi</a:t>
            </a:r>
          </a:p>
          <a:p>
            <a:pPr marL="914400" lvl="1" indent="-457200">
              <a:buFont typeface="+mj-lt"/>
              <a:buAutoNum type="arabicPeriod"/>
            </a:pPr>
            <a:r>
              <a:rPr lang="ro-RO" dirty="0" smtClean="0"/>
              <a:t>să nu aibă bug-uri</a:t>
            </a:r>
          </a:p>
          <a:p>
            <a:r>
              <a:rPr lang="ro-RO" dirty="0" smtClean="0"/>
              <a:t>Adevărul este că, totuși, pentru ca să fie jucat, orice joc trebuie să fie distractiv. Trebuie să aibă o idee interesantă, executată bine.</a:t>
            </a:r>
          </a:p>
          <a:p>
            <a:pPr marL="914400" lvl="1" indent="-457200">
              <a:buFont typeface="+mj-lt"/>
              <a:buAutoNum type="arabicPeriod"/>
            </a:pPr>
            <a:endParaRPr lang="ro-RO" dirty="0"/>
          </a:p>
        </p:txBody>
      </p:sp>
    </p:spTree>
    <p:extLst>
      <p:ext uri="{BB962C8B-B14F-4D97-AF65-F5344CB8AC3E}">
        <p14:creationId xmlns:p14="http://schemas.microsoft.com/office/powerpoint/2010/main" val="1999971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Atractivitate vizuală</a:t>
            </a:r>
            <a:endParaRPr lang="ro-RO" dirty="0"/>
          </a:p>
        </p:txBody>
      </p:sp>
      <p:sp>
        <p:nvSpPr>
          <p:cNvPr id="3" name="Content Placeholder 2"/>
          <p:cNvSpPr>
            <a:spLocks noGrp="1"/>
          </p:cNvSpPr>
          <p:nvPr>
            <p:ph idx="1"/>
          </p:nvPr>
        </p:nvSpPr>
        <p:spPr>
          <a:xfrm>
            <a:off x="838200" y="1825625"/>
            <a:ext cx="10515600" cy="1831975"/>
          </a:xfrm>
        </p:spPr>
        <p:txBody>
          <a:bodyPr/>
          <a:lstStyle/>
          <a:p>
            <a:r>
              <a:rPr lang="ro-RO" dirty="0" smtClean="0"/>
              <a:t>Vrem ca jocul să arate bine. Pentru asta, trebuie ca:</a:t>
            </a:r>
          </a:p>
          <a:p>
            <a:pPr lvl="1"/>
            <a:r>
              <a:rPr lang="ro-RO" dirty="0" smtClean="0"/>
              <a:t>echipa să aibă un designer bun</a:t>
            </a:r>
          </a:p>
          <a:p>
            <a:pPr lvl="1"/>
            <a:r>
              <a:rPr lang="ro-RO" dirty="0" smtClean="0"/>
              <a:t>toată echipa să înteleagă bine cum trebuie să arate produsul final</a:t>
            </a:r>
          </a:p>
          <a:p>
            <a:r>
              <a:rPr lang="ro-RO" dirty="0" smtClean="0"/>
              <a:t>Grafică vs. estetică</a:t>
            </a:r>
          </a:p>
        </p:txBody>
      </p:sp>
      <p:sp>
        <p:nvSpPr>
          <p:cNvPr id="6" name="TextBox 5"/>
          <p:cNvSpPr txBox="1"/>
          <p:nvPr/>
        </p:nvSpPr>
        <p:spPr>
          <a:xfrm>
            <a:off x="838200" y="3577578"/>
            <a:ext cx="1237839" cy="369332"/>
          </a:xfrm>
          <a:prstGeom prst="rect">
            <a:avLst/>
          </a:prstGeom>
          <a:noFill/>
        </p:spPr>
        <p:txBody>
          <a:bodyPr wrap="none" rtlCol="0">
            <a:spAutoFit/>
          </a:bodyPr>
          <a:lstStyle/>
          <a:p>
            <a:r>
              <a:rPr lang="ro-RO" dirty="0" smtClean="0"/>
              <a:t>Star Citizen</a:t>
            </a:r>
          </a:p>
        </p:txBody>
      </p:sp>
      <p:sp>
        <p:nvSpPr>
          <p:cNvPr id="7" name="TextBox 6"/>
          <p:cNvSpPr txBox="1"/>
          <p:nvPr/>
        </p:nvSpPr>
        <p:spPr>
          <a:xfrm>
            <a:off x="9601200" y="3577578"/>
            <a:ext cx="1752600" cy="369332"/>
          </a:xfrm>
          <a:prstGeom prst="rect">
            <a:avLst/>
          </a:prstGeom>
          <a:noFill/>
        </p:spPr>
        <p:txBody>
          <a:bodyPr wrap="square" rtlCol="0">
            <a:spAutoFit/>
          </a:bodyPr>
          <a:lstStyle/>
          <a:p>
            <a:pPr algn="r"/>
            <a:r>
              <a:rPr lang="ro-RO" dirty="0" smtClean="0"/>
              <a:t>The Floor Is Jelly</a:t>
            </a:r>
            <a:endParaRPr lang="ro-RO" dirty="0"/>
          </a:p>
        </p:txBody>
      </p:sp>
      <p:pic>
        <p:nvPicPr>
          <p:cNvPr id="1026" name="Picture 2" descr="http://static1.gamespot.com/uploads/original/1535/15354745/2771431-9053075413-2549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993953"/>
            <a:ext cx="4699033" cy="2643206"/>
          </a:xfrm>
          <a:prstGeom prst="rect">
            <a:avLst/>
          </a:prstGeom>
          <a:noFill/>
          <a:ln>
            <a:solidFill>
              <a:schemeClr val="accent1">
                <a:lumMod val="50000"/>
              </a:schemeClr>
            </a:solidFill>
          </a:ln>
          <a:extLst>
            <a:ext uri="{909E8E84-426E-40DD-AFC4-6F175D3DCCD1}">
              <a14:hiddenFill xmlns:a14="http://schemas.microsoft.com/office/drawing/2010/main">
                <a:solidFill>
                  <a:srgbClr val="FFFFFF"/>
                </a:solidFill>
              </a14:hiddenFill>
            </a:ext>
          </a:extLst>
        </p:spPr>
      </p:pic>
      <p:pic>
        <p:nvPicPr>
          <p:cNvPr id="8" name="Picture 6" descr="http://thefloorisjelly.com/screenshot6.png"/>
          <p:cNvPicPr>
            <a:picLocks noChangeAspect="1" noChangeArrowheads="1"/>
          </p:cNvPicPr>
          <p:nvPr/>
        </p:nvPicPr>
        <p:blipFill>
          <a:blip r:embed="rId3"/>
          <a:srcRect/>
          <a:stretch>
            <a:fillRect/>
          </a:stretch>
        </p:blipFill>
        <p:spPr bwMode="auto">
          <a:xfrm>
            <a:off x="7353272" y="3993953"/>
            <a:ext cx="4000528" cy="2643206"/>
          </a:xfrm>
          <a:prstGeom prst="rect">
            <a:avLst/>
          </a:prstGeom>
          <a:noFill/>
          <a:ln>
            <a:solidFill>
              <a:schemeClr val="tx2"/>
            </a:solidFill>
          </a:ln>
        </p:spPr>
      </p:pic>
    </p:spTree>
    <p:extLst>
      <p:ext uri="{BB962C8B-B14F-4D97-AF65-F5344CB8AC3E}">
        <p14:creationId xmlns:p14="http://schemas.microsoft.com/office/powerpoint/2010/main" val="37128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Atractivitate auditivă</a:t>
            </a:r>
            <a:endParaRPr lang="ro-RO" dirty="0"/>
          </a:p>
        </p:txBody>
      </p:sp>
      <p:sp>
        <p:nvSpPr>
          <p:cNvPr id="3" name="Content Placeholder 2"/>
          <p:cNvSpPr>
            <a:spLocks noGrp="1"/>
          </p:cNvSpPr>
          <p:nvPr>
            <p:ph idx="1"/>
          </p:nvPr>
        </p:nvSpPr>
        <p:spPr/>
        <p:txBody>
          <a:bodyPr/>
          <a:lstStyle/>
          <a:p>
            <a:r>
              <a:rPr lang="ro-RO" dirty="0"/>
              <a:t>Este important să aveți drepturi asupra întregului conținut</a:t>
            </a:r>
          </a:p>
          <a:p>
            <a:r>
              <a:rPr lang="ro-RO" dirty="0"/>
              <a:t>Muzică:</a:t>
            </a:r>
          </a:p>
          <a:p>
            <a:pPr lvl="1"/>
            <a:r>
              <a:rPr lang="ro-RO" dirty="0">
                <a:hlinkClick r:id="rId2"/>
              </a:rPr>
              <a:t>http://incompetech.com/music/</a:t>
            </a:r>
            <a:r>
              <a:rPr lang="ro-RO" dirty="0"/>
              <a:t>: Muzică gratuită de la Kevin MacLeod, singura lui </a:t>
            </a:r>
            <a:r>
              <a:rPr lang="ro-RO" dirty="0" smtClean="0"/>
              <a:t>cerere fiind </a:t>
            </a:r>
            <a:r>
              <a:rPr lang="ro-RO" dirty="0"/>
              <a:t>să fie menționat undeva vizibil</a:t>
            </a:r>
          </a:p>
          <a:p>
            <a:r>
              <a:rPr lang="ro-RO" dirty="0"/>
              <a:t>Efecte sonore:</a:t>
            </a:r>
          </a:p>
          <a:p>
            <a:pPr lvl="1"/>
            <a:r>
              <a:rPr lang="ro-RO" dirty="0"/>
              <a:t>Le puteți genera (există unelte gratuite pe internet, dar probabil vor suna "artificial"), dar se găsesc și gratuit pe internet.</a:t>
            </a:r>
          </a:p>
          <a:p>
            <a:pPr marL="0" indent="0">
              <a:buNone/>
            </a:pPr>
            <a:endParaRPr lang="ro-RO" dirty="0"/>
          </a:p>
        </p:txBody>
      </p:sp>
    </p:spTree>
    <p:extLst>
      <p:ext uri="{BB962C8B-B14F-4D97-AF65-F5344CB8AC3E}">
        <p14:creationId xmlns:p14="http://schemas.microsoft.com/office/powerpoint/2010/main" val="29415696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Retrospect</Template>
  <TotalTime>760</TotalTime>
  <Words>2041</Words>
  <Application>Microsoft Office PowerPoint</Application>
  <PresentationFormat>Widescreen</PresentationFormat>
  <Paragraphs>289</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Courier New</vt:lpstr>
      <vt:lpstr>Noto Sans</vt:lpstr>
      <vt:lpstr>Wingdings 3</vt:lpstr>
      <vt:lpstr>Ion</vt:lpstr>
      <vt:lpstr>Gamedev 101</vt:lpstr>
      <vt:lpstr>Cine sunt eu?</vt:lpstr>
      <vt:lpstr>Experiență</vt:lpstr>
      <vt:lpstr>Experiență</vt:lpstr>
      <vt:lpstr>Experiență</vt:lpstr>
      <vt:lpstr>De ce suntem aici?</vt:lpstr>
      <vt:lpstr>Ce vrem noi?</vt:lpstr>
      <vt:lpstr>Atractivitate vizuală</vt:lpstr>
      <vt:lpstr>Atractivitate auditivă</vt:lpstr>
      <vt:lpstr>„Replayability”</vt:lpstr>
      <vt:lpstr>Extensibilitate</vt:lpstr>
      <vt:lpstr>Cum se programează un joc?</vt:lpstr>
      <vt:lpstr>Bucla jocului (game loop)</vt:lpstr>
      <vt:lpstr>Bucla jocului</vt:lpstr>
      <vt:lpstr>Bucla jocului</vt:lpstr>
      <vt:lpstr>Bucla jocului</vt:lpstr>
      <vt:lpstr>Bucla jocului</vt:lpstr>
      <vt:lpstr>Bucla jocului</vt:lpstr>
      <vt:lpstr>Bucla jocului</vt:lpstr>
      <vt:lpstr>Bucla jocului</vt:lpstr>
      <vt:lpstr>Funcții?</vt:lpstr>
      <vt:lpstr>Flow-ul programului</vt:lpstr>
      <vt:lpstr>Flow-ul programului</vt:lpstr>
      <vt:lpstr>Flow-ul programului</vt:lpstr>
      <vt:lpstr>Flow-ul programului</vt:lpstr>
      <vt:lpstr>Flow-ul programului</vt:lpstr>
      <vt:lpstr>Flow-ul programului</vt:lpstr>
      <vt:lpstr>Perioada de design</vt:lpstr>
      <vt:lpstr>Alte recomandări</vt:lpstr>
      <vt:lpstr>Alte recomandări</vt:lpstr>
      <vt:lpstr>Ce nu aveți voie să faceți</vt:lpstr>
      <vt:lpstr>Succes!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Gamedev 101</dc:title>
  <dc:creator>TED</dc:creator>
  <cp:lastModifiedBy>TED</cp:lastModifiedBy>
  <cp:revision>55</cp:revision>
  <dcterms:created xsi:type="dcterms:W3CDTF">2015-04-02T15:42:44Z</dcterms:created>
  <dcterms:modified xsi:type="dcterms:W3CDTF">2015-04-07T16:54:58Z</dcterms:modified>
</cp:coreProperties>
</file>