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69FDE-DBC5-43D1-8061-3F3DCDC3FDB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D1D8F63-C170-46D1-A584-1F5EE432B29E}">
      <dgm:prSet phldrT="[Text]"/>
      <dgm:spPr/>
      <dgm:t>
        <a:bodyPr/>
        <a:lstStyle/>
        <a:p>
          <a:r>
            <a:rPr lang="RO-RO" dirty="0"/>
            <a:t>Dezvoltare</a:t>
          </a:r>
          <a:endParaRPr lang="ro-RO" dirty="0"/>
        </a:p>
      </dgm:t>
    </dgm:pt>
    <dgm:pt modelId="{23C5C90F-F06A-4F27-BF97-EE8F8E1ADCE1}" type="parTrans" cxnId="{53DE1A13-E48B-493D-99A8-11CC7D2E87B6}">
      <dgm:prSet/>
      <dgm:spPr/>
      <dgm:t>
        <a:bodyPr/>
        <a:lstStyle/>
        <a:p>
          <a:endParaRPr lang="ro-RO"/>
        </a:p>
      </dgm:t>
    </dgm:pt>
    <dgm:pt modelId="{64516DBB-8364-43A3-835A-1478CF5976D6}" type="sibTrans" cxnId="{53DE1A13-E48B-493D-99A8-11CC7D2E87B6}">
      <dgm:prSet/>
      <dgm:spPr/>
      <dgm:t>
        <a:bodyPr/>
        <a:lstStyle/>
        <a:p>
          <a:endParaRPr lang="ro-RO"/>
        </a:p>
      </dgm:t>
    </dgm:pt>
    <dgm:pt modelId="{92C443B9-E56C-49B1-9DB4-37D07B15F9FC}">
      <dgm:prSet phldrT="[Text]"/>
      <dgm:spPr/>
      <dgm:t>
        <a:bodyPr/>
        <a:lstStyle/>
        <a:p>
          <a:r>
            <a:rPr lang="RO-RO" dirty="0"/>
            <a:t>Împrăștiere</a:t>
          </a:r>
          <a:endParaRPr lang="ro-RO" dirty="0"/>
        </a:p>
      </dgm:t>
    </dgm:pt>
    <dgm:pt modelId="{14DEF92B-2621-449F-BA92-DB8711FB7DE1}" type="parTrans" cxnId="{7C2BC476-266C-4087-84D1-1321FD97C31D}">
      <dgm:prSet/>
      <dgm:spPr/>
      <dgm:t>
        <a:bodyPr/>
        <a:lstStyle/>
        <a:p>
          <a:endParaRPr lang="ro-RO"/>
        </a:p>
      </dgm:t>
    </dgm:pt>
    <dgm:pt modelId="{17FB3CCD-16CF-4331-8FA0-5ED69AA9F3C7}" type="sibTrans" cxnId="{7C2BC476-266C-4087-84D1-1321FD97C31D}">
      <dgm:prSet/>
      <dgm:spPr/>
      <dgm:t>
        <a:bodyPr/>
        <a:lstStyle/>
        <a:p>
          <a:endParaRPr lang="ro-RO"/>
        </a:p>
      </dgm:t>
    </dgm:pt>
    <dgm:pt modelId="{8591C05C-0A1F-48FD-A34A-463DF6EC5099}">
      <dgm:prSet phldrT="[Text]"/>
      <dgm:spPr/>
      <dgm:t>
        <a:bodyPr/>
        <a:lstStyle/>
        <a:p>
          <a:r>
            <a:rPr lang="RO-RO" dirty="0"/>
            <a:t>Analiză</a:t>
          </a:r>
          <a:endParaRPr lang="ro-RO" dirty="0"/>
        </a:p>
      </dgm:t>
    </dgm:pt>
    <dgm:pt modelId="{735A7AC9-3FEA-4C03-9512-F9C3F326B557}" type="parTrans" cxnId="{1C85F363-CB31-4905-972B-921E73F83C03}">
      <dgm:prSet/>
      <dgm:spPr/>
      <dgm:t>
        <a:bodyPr/>
        <a:lstStyle/>
        <a:p>
          <a:endParaRPr lang="ro-RO"/>
        </a:p>
      </dgm:t>
    </dgm:pt>
    <dgm:pt modelId="{6F7F1C55-0798-42B3-92DA-D621250D72E9}" type="sibTrans" cxnId="{1C85F363-CB31-4905-972B-921E73F83C03}">
      <dgm:prSet/>
      <dgm:spPr/>
      <dgm:t>
        <a:bodyPr/>
        <a:lstStyle/>
        <a:p>
          <a:endParaRPr lang="ro-RO"/>
        </a:p>
      </dgm:t>
    </dgm:pt>
    <dgm:pt modelId="{00A1C15C-9F49-47EB-AD3E-84C651FCF114}">
      <dgm:prSet phldrT="[Text]"/>
      <dgm:spPr/>
      <dgm:t>
        <a:bodyPr/>
        <a:lstStyle/>
        <a:p>
          <a:r>
            <a:rPr lang="RO-RO" dirty="0"/>
            <a:t>Detecție</a:t>
          </a:r>
          <a:endParaRPr lang="ro-RO" dirty="0"/>
        </a:p>
      </dgm:t>
    </dgm:pt>
    <dgm:pt modelId="{01DAA996-E827-4F65-8C3A-B9A85F8810B1}" type="parTrans" cxnId="{B301F219-7889-4581-B5B9-4EFC96E6A3E9}">
      <dgm:prSet/>
      <dgm:spPr/>
      <dgm:t>
        <a:bodyPr/>
        <a:lstStyle/>
        <a:p>
          <a:endParaRPr lang="ro-RO"/>
        </a:p>
      </dgm:t>
    </dgm:pt>
    <dgm:pt modelId="{2E3A1219-10D4-4B6E-A642-984A342CE21D}" type="sibTrans" cxnId="{B301F219-7889-4581-B5B9-4EFC96E6A3E9}">
      <dgm:prSet/>
      <dgm:spPr/>
      <dgm:t>
        <a:bodyPr/>
        <a:lstStyle/>
        <a:p>
          <a:endParaRPr lang="ro-RO"/>
        </a:p>
      </dgm:t>
    </dgm:pt>
    <dgm:pt modelId="{D6343DEA-3935-42FF-9CE9-7FD28B14CA50}">
      <dgm:prSet phldrT="[Text]"/>
      <dgm:spPr/>
      <dgm:t>
        <a:bodyPr/>
        <a:lstStyle/>
        <a:p>
          <a:r>
            <a:rPr lang="RO-RO" dirty="0" err="1"/>
            <a:t>Takedown</a:t>
          </a:r>
          <a:endParaRPr lang="ro-RO" dirty="0" err="1"/>
        </a:p>
      </dgm:t>
    </dgm:pt>
    <dgm:pt modelId="{3A4C26ED-618A-40CD-8D64-22868FC3FD56}" type="parTrans" cxnId="{8D820C5A-00A1-4647-BDC8-FA84EC17E458}">
      <dgm:prSet/>
      <dgm:spPr/>
      <dgm:t>
        <a:bodyPr/>
        <a:lstStyle/>
        <a:p>
          <a:endParaRPr lang="ro-RO"/>
        </a:p>
      </dgm:t>
    </dgm:pt>
    <dgm:pt modelId="{8E3CF27B-6E11-46C9-8F38-9B5DC427E758}" type="sibTrans" cxnId="{8D820C5A-00A1-4647-BDC8-FA84EC17E458}">
      <dgm:prSet/>
      <dgm:spPr/>
      <dgm:t>
        <a:bodyPr/>
        <a:lstStyle/>
        <a:p>
          <a:endParaRPr lang="ro-RO"/>
        </a:p>
      </dgm:t>
    </dgm:pt>
    <dgm:pt modelId="{F188C047-C1E1-4B75-8A4E-E0B6EE9F92DF}" type="pres">
      <dgm:prSet presAssocID="{0DF69FDE-DBC5-43D1-8061-3F3DCDC3FDB0}" presName="cycle" presStyleCnt="0">
        <dgm:presLayoutVars>
          <dgm:dir/>
          <dgm:resizeHandles val="exact"/>
        </dgm:presLayoutVars>
      </dgm:prSet>
      <dgm:spPr/>
    </dgm:pt>
    <dgm:pt modelId="{E99208FA-49F4-4217-B920-945990EB1EE3}" type="pres">
      <dgm:prSet presAssocID="{2D1D8F63-C170-46D1-A584-1F5EE432B29E}" presName="node" presStyleLbl="node1" presStyleIdx="0" presStyleCnt="5">
        <dgm:presLayoutVars>
          <dgm:bulletEnabled val="1"/>
        </dgm:presLayoutVars>
      </dgm:prSet>
      <dgm:spPr/>
    </dgm:pt>
    <dgm:pt modelId="{219B7F0F-7A4A-4698-9647-C34086505051}" type="pres">
      <dgm:prSet presAssocID="{2D1D8F63-C170-46D1-A584-1F5EE432B29E}" presName="spNode" presStyleCnt="0"/>
      <dgm:spPr/>
    </dgm:pt>
    <dgm:pt modelId="{1C5EF908-0CF5-49D2-AA2E-C6C9407302FB}" type="pres">
      <dgm:prSet presAssocID="{64516DBB-8364-43A3-835A-1478CF5976D6}" presName="sibTrans" presStyleLbl="sibTrans1D1" presStyleIdx="0" presStyleCnt="5"/>
      <dgm:spPr/>
    </dgm:pt>
    <dgm:pt modelId="{9AB2F6CC-4F6D-4377-80FF-45A9D86C3AD3}" type="pres">
      <dgm:prSet presAssocID="{92C443B9-E56C-49B1-9DB4-37D07B15F9FC}" presName="node" presStyleLbl="node1" presStyleIdx="1" presStyleCnt="5">
        <dgm:presLayoutVars>
          <dgm:bulletEnabled val="1"/>
        </dgm:presLayoutVars>
      </dgm:prSet>
      <dgm:spPr/>
    </dgm:pt>
    <dgm:pt modelId="{168D776B-1315-4964-9BE8-DD62A882BBBB}" type="pres">
      <dgm:prSet presAssocID="{92C443B9-E56C-49B1-9DB4-37D07B15F9FC}" presName="spNode" presStyleCnt="0"/>
      <dgm:spPr/>
    </dgm:pt>
    <dgm:pt modelId="{5A390059-DB36-45F0-838D-F39B14B753C9}" type="pres">
      <dgm:prSet presAssocID="{17FB3CCD-16CF-4331-8FA0-5ED69AA9F3C7}" presName="sibTrans" presStyleLbl="sibTrans1D1" presStyleIdx="1" presStyleCnt="5"/>
      <dgm:spPr/>
    </dgm:pt>
    <dgm:pt modelId="{D4890CB1-149C-450B-97AA-C9A419050FA1}" type="pres">
      <dgm:prSet presAssocID="{8591C05C-0A1F-48FD-A34A-463DF6EC5099}" presName="node" presStyleLbl="node1" presStyleIdx="2" presStyleCnt="5">
        <dgm:presLayoutVars>
          <dgm:bulletEnabled val="1"/>
        </dgm:presLayoutVars>
      </dgm:prSet>
      <dgm:spPr/>
    </dgm:pt>
    <dgm:pt modelId="{72815024-6D66-4832-BCAE-A3EF56936EF2}" type="pres">
      <dgm:prSet presAssocID="{8591C05C-0A1F-48FD-A34A-463DF6EC5099}" presName="spNode" presStyleCnt="0"/>
      <dgm:spPr/>
    </dgm:pt>
    <dgm:pt modelId="{31375945-4877-48DE-BC38-9248B4547D51}" type="pres">
      <dgm:prSet presAssocID="{6F7F1C55-0798-42B3-92DA-D621250D72E9}" presName="sibTrans" presStyleLbl="sibTrans1D1" presStyleIdx="2" presStyleCnt="5"/>
      <dgm:spPr/>
    </dgm:pt>
    <dgm:pt modelId="{F074EE69-7DA3-4B85-9D78-6CE3734D98F9}" type="pres">
      <dgm:prSet presAssocID="{00A1C15C-9F49-47EB-AD3E-84C651FCF114}" presName="node" presStyleLbl="node1" presStyleIdx="3" presStyleCnt="5">
        <dgm:presLayoutVars>
          <dgm:bulletEnabled val="1"/>
        </dgm:presLayoutVars>
      </dgm:prSet>
      <dgm:spPr/>
    </dgm:pt>
    <dgm:pt modelId="{3E3DF8B4-2160-469C-B2D8-5103C1D31874}" type="pres">
      <dgm:prSet presAssocID="{00A1C15C-9F49-47EB-AD3E-84C651FCF114}" presName="spNode" presStyleCnt="0"/>
      <dgm:spPr/>
    </dgm:pt>
    <dgm:pt modelId="{0024FBD7-4734-4CD1-A66F-A11C8BFEAB57}" type="pres">
      <dgm:prSet presAssocID="{2E3A1219-10D4-4B6E-A642-984A342CE21D}" presName="sibTrans" presStyleLbl="sibTrans1D1" presStyleIdx="3" presStyleCnt="5"/>
      <dgm:spPr/>
    </dgm:pt>
    <dgm:pt modelId="{4ACE6C3B-054A-4C32-B008-199C193401B0}" type="pres">
      <dgm:prSet presAssocID="{D6343DEA-3935-42FF-9CE9-7FD28B14CA50}" presName="node" presStyleLbl="node1" presStyleIdx="4" presStyleCnt="5">
        <dgm:presLayoutVars>
          <dgm:bulletEnabled val="1"/>
        </dgm:presLayoutVars>
      </dgm:prSet>
      <dgm:spPr/>
    </dgm:pt>
    <dgm:pt modelId="{77BF05F9-185F-4619-B482-2735F706CDD3}" type="pres">
      <dgm:prSet presAssocID="{D6343DEA-3935-42FF-9CE9-7FD28B14CA50}" presName="spNode" presStyleCnt="0"/>
      <dgm:spPr/>
    </dgm:pt>
    <dgm:pt modelId="{C1EFC522-0D52-4DAB-9DC7-6D827CAE1DC5}" type="pres">
      <dgm:prSet presAssocID="{8E3CF27B-6E11-46C9-8F38-9B5DC427E758}" presName="sibTrans" presStyleLbl="sibTrans1D1" presStyleIdx="4" presStyleCnt="5"/>
      <dgm:spPr/>
    </dgm:pt>
  </dgm:ptLst>
  <dgm:cxnLst>
    <dgm:cxn modelId="{24F3C434-86CE-4E31-8332-F94D508F5DE0}" type="presOf" srcId="{6F7F1C55-0798-42B3-92DA-D621250D72E9}" destId="{31375945-4877-48DE-BC38-9248B4547D51}" srcOrd="0" destOrd="0" presId="urn:microsoft.com/office/officeart/2005/8/layout/cycle5"/>
    <dgm:cxn modelId="{70EA1151-EDB6-470D-A026-98C15FDE488C}" type="presOf" srcId="{D6343DEA-3935-42FF-9CE9-7FD28B14CA50}" destId="{4ACE6C3B-054A-4C32-B008-199C193401B0}" srcOrd="0" destOrd="0" presId="urn:microsoft.com/office/officeart/2005/8/layout/cycle5"/>
    <dgm:cxn modelId="{41BEB4A6-3691-4828-AC29-19CECB78ED1E}" type="presOf" srcId="{0DF69FDE-DBC5-43D1-8061-3F3DCDC3FDB0}" destId="{F188C047-C1E1-4B75-8A4E-E0B6EE9F92DF}" srcOrd="0" destOrd="0" presId="urn:microsoft.com/office/officeart/2005/8/layout/cycle5"/>
    <dgm:cxn modelId="{B301F219-7889-4581-B5B9-4EFC96E6A3E9}" srcId="{0DF69FDE-DBC5-43D1-8061-3F3DCDC3FDB0}" destId="{00A1C15C-9F49-47EB-AD3E-84C651FCF114}" srcOrd="3" destOrd="0" parTransId="{01DAA996-E827-4F65-8C3A-B9A85F8810B1}" sibTransId="{2E3A1219-10D4-4B6E-A642-984A342CE21D}"/>
    <dgm:cxn modelId="{1C85F363-CB31-4905-972B-921E73F83C03}" srcId="{0DF69FDE-DBC5-43D1-8061-3F3DCDC3FDB0}" destId="{8591C05C-0A1F-48FD-A34A-463DF6EC5099}" srcOrd="2" destOrd="0" parTransId="{735A7AC9-3FEA-4C03-9512-F9C3F326B557}" sibTransId="{6F7F1C55-0798-42B3-92DA-D621250D72E9}"/>
    <dgm:cxn modelId="{9E2CA665-2F1A-466C-87DF-03163353779D}" type="presOf" srcId="{8E3CF27B-6E11-46C9-8F38-9B5DC427E758}" destId="{C1EFC522-0D52-4DAB-9DC7-6D827CAE1DC5}" srcOrd="0" destOrd="0" presId="urn:microsoft.com/office/officeart/2005/8/layout/cycle5"/>
    <dgm:cxn modelId="{8D820C5A-00A1-4647-BDC8-FA84EC17E458}" srcId="{0DF69FDE-DBC5-43D1-8061-3F3DCDC3FDB0}" destId="{D6343DEA-3935-42FF-9CE9-7FD28B14CA50}" srcOrd="4" destOrd="0" parTransId="{3A4C26ED-618A-40CD-8D64-22868FC3FD56}" sibTransId="{8E3CF27B-6E11-46C9-8F38-9B5DC427E758}"/>
    <dgm:cxn modelId="{53DE1A13-E48B-493D-99A8-11CC7D2E87B6}" srcId="{0DF69FDE-DBC5-43D1-8061-3F3DCDC3FDB0}" destId="{2D1D8F63-C170-46D1-A584-1F5EE432B29E}" srcOrd="0" destOrd="0" parTransId="{23C5C90F-F06A-4F27-BF97-EE8F8E1ADCE1}" sibTransId="{64516DBB-8364-43A3-835A-1478CF5976D6}"/>
    <dgm:cxn modelId="{F6A80C33-79AF-4B8D-AA22-4C977F108D01}" type="presOf" srcId="{2D1D8F63-C170-46D1-A584-1F5EE432B29E}" destId="{E99208FA-49F4-4217-B920-945990EB1EE3}" srcOrd="0" destOrd="0" presId="urn:microsoft.com/office/officeart/2005/8/layout/cycle5"/>
    <dgm:cxn modelId="{D8183907-37B4-4196-85CD-29D74290C265}" type="presOf" srcId="{64516DBB-8364-43A3-835A-1478CF5976D6}" destId="{1C5EF908-0CF5-49D2-AA2E-C6C9407302FB}" srcOrd="0" destOrd="0" presId="urn:microsoft.com/office/officeart/2005/8/layout/cycle5"/>
    <dgm:cxn modelId="{3E3AC275-E202-4B29-AF37-C5ACF852417F}" type="presOf" srcId="{2E3A1219-10D4-4B6E-A642-984A342CE21D}" destId="{0024FBD7-4734-4CD1-A66F-A11C8BFEAB57}" srcOrd="0" destOrd="0" presId="urn:microsoft.com/office/officeart/2005/8/layout/cycle5"/>
    <dgm:cxn modelId="{7C2BC476-266C-4087-84D1-1321FD97C31D}" srcId="{0DF69FDE-DBC5-43D1-8061-3F3DCDC3FDB0}" destId="{92C443B9-E56C-49B1-9DB4-37D07B15F9FC}" srcOrd="1" destOrd="0" parTransId="{14DEF92B-2621-449F-BA92-DB8711FB7DE1}" sibTransId="{17FB3CCD-16CF-4331-8FA0-5ED69AA9F3C7}"/>
    <dgm:cxn modelId="{3A680C37-57D0-4831-83B6-3BF937F8B58E}" type="presOf" srcId="{17FB3CCD-16CF-4331-8FA0-5ED69AA9F3C7}" destId="{5A390059-DB36-45F0-838D-F39B14B753C9}" srcOrd="0" destOrd="0" presId="urn:microsoft.com/office/officeart/2005/8/layout/cycle5"/>
    <dgm:cxn modelId="{36017685-D2CA-4277-9B10-6072557E4405}" type="presOf" srcId="{00A1C15C-9F49-47EB-AD3E-84C651FCF114}" destId="{F074EE69-7DA3-4B85-9D78-6CE3734D98F9}" srcOrd="0" destOrd="0" presId="urn:microsoft.com/office/officeart/2005/8/layout/cycle5"/>
    <dgm:cxn modelId="{106C8C2F-0193-4C64-870C-B3085678345B}" type="presOf" srcId="{8591C05C-0A1F-48FD-A34A-463DF6EC5099}" destId="{D4890CB1-149C-450B-97AA-C9A419050FA1}" srcOrd="0" destOrd="0" presId="urn:microsoft.com/office/officeart/2005/8/layout/cycle5"/>
    <dgm:cxn modelId="{E8860524-AF62-45BF-A230-460025E68173}" type="presOf" srcId="{92C443B9-E56C-49B1-9DB4-37D07B15F9FC}" destId="{9AB2F6CC-4F6D-4377-80FF-45A9D86C3AD3}" srcOrd="0" destOrd="0" presId="urn:microsoft.com/office/officeart/2005/8/layout/cycle5"/>
    <dgm:cxn modelId="{96BEB8BF-A85C-424E-8F05-E74D0B608BA6}" type="presParOf" srcId="{F188C047-C1E1-4B75-8A4E-E0B6EE9F92DF}" destId="{E99208FA-49F4-4217-B920-945990EB1EE3}" srcOrd="0" destOrd="0" presId="urn:microsoft.com/office/officeart/2005/8/layout/cycle5"/>
    <dgm:cxn modelId="{857C3F02-C3AD-4E8F-9C91-820FEB22F136}" type="presParOf" srcId="{F188C047-C1E1-4B75-8A4E-E0B6EE9F92DF}" destId="{219B7F0F-7A4A-4698-9647-C34086505051}" srcOrd="1" destOrd="0" presId="urn:microsoft.com/office/officeart/2005/8/layout/cycle5"/>
    <dgm:cxn modelId="{A489AEC0-9129-4FF8-8F9B-ACCDCCBD2723}" type="presParOf" srcId="{F188C047-C1E1-4B75-8A4E-E0B6EE9F92DF}" destId="{1C5EF908-0CF5-49D2-AA2E-C6C9407302FB}" srcOrd="2" destOrd="0" presId="urn:microsoft.com/office/officeart/2005/8/layout/cycle5"/>
    <dgm:cxn modelId="{D02C770A-7F56-4C5D-875B-8549D6FF793C}" type="presParOf" srcId="{F188C047-C1E1-4B75-8A4E-E0B6EE9F92DF}" destId="{9AB2F6CC-4F6D-4377-80FF-45A9D86C3AD3}" srcOrd="3" destOrd="0" presId="urn:microsoft.com/office/officeart/2005/8/layout/cycle5"/>
    <dgm:cxn modelId="{AD0BAF30-7A2F-4B0E-BD65-DF80DDA0CFBA}" type="presParOf" srcId="{F188C047-C1E1-4B75-8A4E-E0B6EE9F92DF}" destId="{168D776B-1315-4964-9BE8-DD62A882BBBB}" srcOrd="4" destOrd="0" presId="urn:microsoft.com/office/officeart/2005/8/layout/cycle5"/>
    <dgm:cxn modelId="{6663DE4C-0A63-44C9-9FA3-677ABBADCAAE}" type="presParOf" srcId="{F188C047-C1E1-4B75-8A4E-E0B6EE9F92DF}" destId="{5A390059-DB36-45F0-838D-F39B14B753C9}" srcOrd="5" destOrd="0" presId="urn:microsoft.com/office/officeart/2005/8/layout/cycle5"/>
    <dgm:cxn modelId="{E32A9573-8D3E-4FF5-9EE2-998B1F6750C9}" type="presParOf" srcId="{F188C047-C1E1-4B75-8A4E-E0B6EE9F92DF}" destId="{D4890CB1-149C-450B-97AA-C9A419050FA1}" srcOrd="6" destOrd="0" presId="urn:microsoft.com/office/officeart/2005/8/layout/cycle5"/>
    <dgm:cxn modelId="{1E3CB73C-2201-407E-AAC1-2492B86E2298}" type="presParOf" srcId="{F188C047-C1E1-4B75-8A4E-E0B6EE9F92DF}" destId="{72815024-6D66-4832-BCAE-A3EF56936EF2}" srcOrd="7" destOrd="0" presId="urn:microsoft.com/office/officeart/2005/8/layout/cycle5"/>
    <dgm:cxn modelId="{C7E0C137-1870-4A0B-BBE0-8E2B8EBAB898}" type="presParOf" srcId="{F188C047-C1E1-4B75-8A4E-E0B6EE9F92DF}" destId="{31375945-4877-48DE-BC38-9248B4547D51}" srcOrd="8" destOrd="0" presId="urn:microsoft.com/office/officeart/2005/8/layout/cycle5"/>
    <dgm:cxn modelId="{6002A1B8-A05C-469A-A4D7-21182483FE4E}" type="presParOf" srcId="{F188C047-C1E1-4B75-8A4E-E0B6EE9F92DF}" destId="{F074EE69-7DA3-4B85-9D78-6CE3734D98F9}" srcOrd="9" destOrd="0" presId="urn:microsoft.com/office/officeart/2005/8/layout/cycle5"/>
    <dgm:cxn modelId="{6AE3B24E-DF03-4E00-8272-4C2F888DA425}" type="presParOf" srcId="{F188C047-C1E1-4B75-8A4E-E0B6EE9F92DF}" destId="{3E3DF8B4-2160-469C-B2D8-5103C1D31874}" srcOrd="10" destOrd="0" presId="urn:microsoft.com/office/officeart/2005/8/layout/cycle5"/>
    <dgm:cxn modelId="{03889B39-D1D3-402B-9616-0C75DC50ABAE}" type="presParOf" srcId="{F188C047-C1E1-4B75-8A4E-E0B6EE9F92DF}" destId="{0024FBD7-4734-4CD1-A66F-A11C8BFEAB57}" srcOrd="11" destOrd="0" presId="urn:microsoft.com/office/officeart/2005/8/layout/cycle5"/>
    <dgm:cxn modelId="{83FFFE4E-6080-487E-B114-DB8A1B91B7C8}" type="presParOf" srcId="{F188C047-C1E1-4B75-8A4E-E0B6EE9F92DF}" destId="{4ACE6C3B-054A-4C32-B008-199C193401B0}" srcOrd="12" destOrd="0" presId="urn:microsoft.com/office/officeart/2005/8/layout/cycle5"/>
    <dgm:cxn modelId="{1D7F24FB-6FEB-4136-A0CA-DB036D1BCEFE}" type="presParOf" srcId="{F188C047-C1E1-4B75-8A4E-E0B6EE9F92DF}" destId="{77BF05F9-185F-4619-B482-2735F706CDD3}" srcOrd="13" destOrd="0" presId="urn:microsoft.com/office/officeart/2005/8/layout/cycle5"/>
    <dgm:cxn modelId="{3B0A6A58-6DA7-48DC-87AC-11D711D992C8}" type="presParOf" srcId="{F188C047-C1E1-4B75-8A4E-E0B6EE9F92DF}" destId="{C1EFC522-0D52-4DAB-9DC7-6D827CAE1DC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08FA-49F4-4217-B920-945990EB1EE3}">
      <dsp:nvSpPr>
        <dsp:cNvPr id="0" name=""/>
        <dsp:cNvSpPr/>
      </dsp:nvSpPr>
      <dsp:spPr>
        <a:xfrm>
          <a:off x="4212245" y="509"/>
          <a:ext cx="1176709" cy="7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Dezvoltare</a:t>
          </a:r>
          <a:endParaRPr lang="ro-RO" sz="1600" kern="1200" dirty="0"/>
        </a:p>
      </dsp:txBody>
      <dsp:txXfrm>
        <a:off x="4249582" y="37846"/>
        <a:ext cx="1102035" cy="690187"/>
      </dsp:txXfrm>
    </dsp:sp>
    <dsp:sp modelId="{1C5EF908-0CF5-49D2-AA2E-C6C9407302FB}">
      <dsp:nvSpPr>
        <dsp:cNvPr id="0" name=""/>
        <dsp:cNvSpPr/>
      </dsp:nvSpPr>
      <dsp:spPr>
        <a:xfrm>
          <a:off x="3272227" y="382940"/>
          <a:ext cx="3056745" cy="3056745"/>
        </a:xfrm>
        <a:custGeom>
          <a:avLst/>
          <a:gdLst/>
          <a:ahLst/>
          <a:cxnLst/>
          <a:rect l="0" t="0" r="0" b="0"/>
          <a:pathLst>
            <a:path>
              <a:moveTo>
                <a:pt x="2274430" y="194461"/>
              </a:moveTo>
              <a:arcTo wR="1528372" hR="1528372" stAng="17953100" swAng="1212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2F6CC-4F6D-4377-80FF-45A9D86C3AD3}">
      <dsp:nvSpPr>
        <dsp:cNvPr id="0" name=""/>
        <dsp:cNvSpPr/>
      </dsp:nvSpPr>
      <dsp:spPr>
        <a:xfrm>
          <a:off x="5665813" y="1056589"/>
          <a:ext cx="1176709" cy="7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Împrăștiere</a:t>
          </a:r>
          <a:endParaRPr lang="ro-RO" sz="1600" kern="1200" dirty="0"/>
        </a:p>
      </dsp:txBody>
      <dsp:txXfrm>
        <a:off x="5703150" y="1093926"/>
        <a:ext cx="1102035" cy="690187"/>
      </dsp:txXfrm>
    </dsp:sp>
    <dsp:sp modelId="{5A390059-DB36-45F0-838D-F39B14B753C9}">
      <dsp:nvSpPr>
        <dsp:cNvPr id="0" name=""/>
        <dsp:cNvSpPr/>
      </dsp:nvSpPr>
      <dsp:spPr>
        <a:xfrm>
          <a:off x="3272227" y="382940"/>
          <a:ext cx="3056745" cy="3056745"/>
        </a:xfrm>
        <a:custGeom>
          <a:avLst/>
          <a:gdLst/>
          <a:ahLst/>
          <a:cxnLst/>
          <a:rect l="0" t="0" r="0" b="0"/>
          <a:pathLst>
            <a:path>
              <a:moveTo>
                <a:pt x="3053084" y="1634093"/>
              </a:moveTo>
              <a:arcTo wR="1528372" hR="1528372" stAng="21837987" swAng="13601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0CB1-149C-450B-97AA-C9A419050FA1}">
      <dsp:nvSpPr>
        <dsp:cNvPr id="0" name=""/>
        <dsp:cNvSpPr/>
      </dsp:nvSpPr>
      <dsp:spPr>
        <a:xfrm>
          <a:off x="5110600" y="2765361"/>
          <a:ext cx="1176709" cy="7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Analiză</a:t>
          </a:r>
          <a:endParaRPr lang="ro-RO" sz="1600" kern="1200" dirty="0"/>
        </a:p>
      </dsp:txBody>
      <dsp:txXfrm>
        <a:off x="5147937" y="2802698"/>
        <a:ext cx="1102035" cy="690187"/>
      </dsp:txXfrm>
    </dsp:sp>
    <dsp:sp modelId="{31375945-4877-48DE-BC38-9248B4547D51}">
      <dsp:nvSpPr>
        <dsp:cNvPr id="0" name=""/>
        <dsp:cNvSpPr/>
      </dsp:nvSpPr>
      <dsp:spPr>
        <a:xfrm>
          <a:off x="3272227" y="382940"/>
          <a:ext cx="3056745" cy="3056745"/>
        </a:xfrm>
        <a:custGeom>
          <a:avLst/>
          <a:gdLst/>
          <a:ahLst/>
          <a:cxnLst/>
          <a:rect l="0" t="0" r="0" b="0"/>
          <a:pathLst>
            <a:path>
              <a:moveTo>
                <a:pt x="1716063" y="3045176"/>
              </a:moveTo>
              <a:arcTo wR="1528372" hR="1528372" stAng="4976761" swAng="84647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4EE69-7DA3-4B85-9D78-6CE3734D98F9}">
      <dsp:nvSpPr>
        <dsp:cNvPr id="0" name=""/>
        <dsp:cNvSpPr/>
      </dsp:nvSpPr>
      <dsp:spPr>
        <a:xfrm>
          <a:off x="3313890" y="2765361"/>
          <a:ext cx="1176709" cy="7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Detecție</a:t>
          </a:r>
          <a:endParaRPr lang="ro-RO" sz="1600" kern="1200" dirty="0"/>
        </a:p>
      </dsp:txBody>
      <dsp:txXfrm>
        <a:off x="3351227" y="2802698"/>
        <a:ext cx="1102035" cy="690187"/>
      </dsp:txXfrm>
    </dsp:sp>
    <dsp:sp modelId="{0024FBD7-4734-4CD1-A66F-A11C8BFEAB57}">
      <dsp:nvSpPr>
        <dsp:cNvPr id="0" name=""/>
        <dsp:cNvSpPr/>
      </dsp:nvSpPr>
      <dsp:spPr>
        <a:xfrm>
          <a:off x="3272227" y="382940"/>
          <a:ext cx="3056745" cy="3056745"/>
        </a:xfrm>
        <a:custGeom>
          <a:avLst/>
          <a:gdLst/>
          <a:ahLst/>
          <a:cxnLst/>
          <a:rect l="0" t="0" r="0" b="0"/>
          <a:pathLst>
            <a:path>
              <a:moveTo>
                <a:pt x="162195" y="2213560"/>
              </a:moveTo>
              <a:arcTo wR="1528372" hR="1528372" stAng="9201875" swAng="13601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E6C3B-054A-4C32-B008-199C193401B0}">
      <dsp:nvSpPr>
        <dsp:cNvPr id="0" name=""/>
        <dsp:cNvSpPr/>
      </dsp:nvSpPr>
      <dsp:spPr>
        <a:xfrm>
          <a:off x="2758676" y="1056589"/>
          <a:ext cx="1176709" cy="7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 err="1"/>
            <a:t>Takedown</a:t>
          </a:r>
          <a:endParaRPr lang="ro-RO" sz="1600" kern="1200" dirty="0" err="1"/>
        </a:p>
      </dsp:txBody>
      <dsp:txXfrm>
        <a:off x="2796013" y="1093926"/>
        <a:ext cx="1102035" cy="690187"/>
      </dsp:txXfrm>
    </dsp:sp>
    <dsp:sp modelId="{C1EFC522-0D52-4DAB-9DC7-6D827CAE1DC5}">
      <dsp:nvSpPr>
        <dsp:cNvPr id="0" name=""/>
        <dsp:cNvSpPr/>
      </dsp:nvSpPr>
      <dsp:spPr>
        <a:xfrm>
          <a:off x="3272227" y="382940"/>
          <a:ext cx="3056745" cy="3056745"/>
        </a:xfrm>
        <a:custGeom>
          <a:avLst/>
          <a:gdLst/>
          <a:ahLst/>
          <a:cxnLst/>
          <a:rect l="0" t="0" r="0" b="0"/>
          <a:pathLst>
            <a:path>
              <a:moveTo>
                <a:pt x="367584" y="534142"/>
              </a:moveTo>
              <a:arcTo wR="1528372" hR="1528372" stAng="13234829" swAng="1212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8E9CE-FA22-4C0E-BA55-84D4B08224E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7A6-6CB0-4356-8811-111C872F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8C6C-BB70-4580-BAF3-56B4FED63A0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8C6C-BB70-4580-BAF3-56B4FED63A0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8C6C-BB70-4580-BAF3-56B4FED63A0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8C6C-BB70-4580-BAF3-56B4FED63A0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57A6-6CB0-4356-8811-111C872FC1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Virusi</a:t>
            </a:r>
            <a:r>
              <a:rPr lang="EN-US"/>
              <a:t> </a:t>
            </a:r>
            <a:r>
              <a:rPr lang="EN-US" dirty="0"/>
              <a:t>/ </a:t>
            </a:r>
            <a:r>
              <a:rPr lang="EN-US"/>
              <a:t>antivirusi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by</a:t>
            </a:r>
            <a:r>
              <a:rPr lang="EN-US" b="1">
                <a:solidFill>
                  <a:schemeClr val="tx1"/>
                </a:solidFill>
              </a:rPr>
              <a:t> Bitdefender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Te-ai întrebat vreodată</a:t>
            </a:r>
            <a:r>
              <a:rPr lang="en-US" dirty="0"/>
              <a:t> cum</a:t>
            </a:r>
            <a:r>
              <a:rPr lang="ro-RO" dirty="0"/>
              <a:t> funcționează un obiect?</a:t>
            </a:r>
          </a:p>
          <a:p>
            <a:r>
              <a:rPr lang="ro-RO" dirty="0"/>
              <a:t>Ai dezasamblat vreodată ceva numai ca să vezi cum funcționează?</a:t>
            </a:r>
          </a:p>
          <a:p>
            <a:r>
              <a:rPr lang="ro-RO" dirty="0"/>
              <a:t>Ai căutat vreodată „how a car gearbox works”?</a:t>
            </a:r>
          </a:p>
          <a:p>
            <a:r>
              <a:rPr lang="ro-RO" dirty="0"/>
              <a:t>Știi deja cum funcționează o cutie de viteze?</a:t>
            </a:r>
          </a:p>
        </p:txBody>
      </p:sp>
    </p:spTree>
    <p:extLst>
      <p:ext uri="{BB962C8B-B14F-4D97-AF65-F5344CB8AC3E}">
        <p14:creationId xmlns:p14="http://schemas.microsoft.com/office/powerpoint/2010/main" val="164205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solidFill>
                  <a:schemeClr val="bg1"/>
                </a:solidFill>
              </a:rPr>
              <a:t>E incurabil.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5400" dirty="0">
                <a:solidFill>
                  <a:schemeClr val="bg1"/>
                </a:solidFill>
              </a:rPr>
              <a:t>Ești curios.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Reverse?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Te-ai întrebat vreodată dacă „GTA5[SKIDROW]_NoDRMPatcher.exe” o să-ți strice Windows-ul?</a:t>
            </a:r>
          </a:p>
          <a:p>
            <a:pPr lvl="1"/>
            <a:r>
              <a:rPr lang="ro-RO" dirty="0"/>
              <a:t>sau o să-ți fure parola de facebook.</a:t>
            </a:r>
          </a:p>
          <a:p>
            <a:pPr lvl="1"/>
            <a:r>
              <a:rPr lang="ro-RO" dirty="0"/>
              <a:t>sau o să-ți ceară bani să-ți recuperezi... pozele...</a:t>
            </a:r>
          </a:p>
          <a:p>
            <a:pPr lvl="1"/>
            <a:r>
              <a:rPr lang="ro-RO" dirty="0"/>
              <a:t>sau o să-ți încetinească permanent PC-ul.</a:t>
            </a:r>
          </a:p>
          <a:p>
            <a:r>
              <a:rPr lang="ro-RO" dirty="0"/>
              <a:t>Do you like a challenge?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659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Să afli dacă un program este malițios, și să știi ce, cum și de ce face</a:t>
            </a:r>
          </a:p>
          <a:p>
            <a:r>
              <a:rPr lang="ro-RO" dirty="0"/>
              <a:t>Într-un fel, e o luptă a înarmării</a:t>
            </a:r>
          </a:p>
          <a:p>
            <a:pPr lvl="1"/>
            <a:r>
              <a:rPr lang="ro-RO" dirty="0"/>
              <a:t>packers</a:t>
            </a:r>
          </a:p>
          <a:p>
            <a:pPr lvl="1"/>
            <a:r>
              <a:rPr lang="ro-RO" dirty="0"/>
              <a:t>obfuscatoare</a:t>
            </a:r>
          </a:p>
          <a:p>
            <a:pPr lvl="1"/>
            <a:r>
              <a:rPr lang="ro-RO" dirty="0"/>
              <a:t>criptare</a:t>
            </a:r>
          </a:p>
          <a:p>
            <a:r>
              <a:rPr lang="ro-RO" dirty="0"/>
              <a:t>Unelte:</a:t>
            </a:r>
          </a:p>
          <a:p>
            <a:pPr lvl="1"/>
            <a:r>
              <a:rPr lang="ro-RO" dirty="0"/>
              <a:t>mașini virtuale</a:t>
            </a:r>
          </a:p>
          <a:p>
            <a:pPr lvl="1"/>
            <a:r>
              <a:rPr lang="ro-RO" dirty="0"/>
              <a:t>disassemblers</a:t>
            </a:r>
          </a:p>
          <a:p>
            <a:pPr lvl="1"/>
            <a:r>
              <a:rPr lang="ro-RO" dirty="0"/>
              <a:t>decompilers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5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Oh1gbLVSzo/VOnXhvY99II/AAAAAAABIXo/QoV5OkAoBJs/s1600/cypher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86" y="376575"/>
            <a:ext cx="9724829" cy="54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1177" y="6049818"/>
            <a:ext cx="707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„</a:t>
            </a:r>
            <a:r>
              <a:rPr lang="en-US" dirty="0"/>
              <a:t>I don't even see the code. All I see is blonde, brunette, redhead.</a:t>
            </a:r>
            <a:r>
              <a:rPr lang="ro-RO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7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8153" y="621134"/>
            <a:ext cx="10951548" cy="5615733"/>
            <a:chOff x="1017383" y="300890"/>
            <a:chExt cx="10951548" cy="56157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383" y="300890"/>
              <a:ext cx="4314802" cy="22738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5558" y="720385"/>
              <a:ext cx="5984217" cy="26141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0627" y="2636626"/>
              <a:ext cx="3921558" cy="2378087"/>
            </a:xfrm>
            <a:prstGeom prst="rect">
              <a:avLst/>
            </a:prstGeom>
          </p:spPr>
        </p:pic>
        <p:pic>
          <p:nvPicPr>
            <p:cNvPr id="1026" name="Picture 2" descr="Stack variab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558" y="3493160"/>
              <a:ext cx="3231284" cy="242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0215" y="3493159"/>
              <a:ext cx="3218716" cy="242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The bad guys: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Profil: în cea mai mare parte programatori; caută bani sau putere (DDoS, </a:t>
            </a:r>
            <a:r>
              <a:rPr lang="en-US" dirty="0"/>
              <a:t>secrete, </a:t>
            </a:r>
            <a:r>
              <a:rPr lang="ro-RO" dirty="0"/>
              <a:t>etc.); nu au scrupule</a:t>
            </a:r>
          </a:p>
          <a:p>
            <a:r>
              <a:rPr lang="ro-RO" dirty="0"/>
              <a:t>Buget: de la 0 (subsolul părinților) la practic infinit (atacuri sponsorizate de stat)</a:t>
            </a:r>
          </a:p>
          <a:p>
            <a:r>
              <a:rPr lang="ro-RO" dirty="0"/>
              <a:t>Kit: </a:t>
            </a:r>
          </a:p>
          <a:p>
            <a:pPr lvl="1"/>
            <a:r>
              <a:rPr lang="ro-RO" dirty="0"/>
              <a:t>creier</a:t>
            </a:r>
          </a:p>
          <a:p>
            <a:pPr lvl="1"/>
            <a:r>
              <a:rPr lang="ro-RO" dirty="0"/>
              <a:t>compilatoare</a:t>
            </a:r>
          </a:p>
          <a:p>
            <a:pPr lvl="1"/>
            <a:r>
              <a:rPr lang="ro-RO" dirty="0"/>
              <a:t>obfuscatoare</a:t>
            </a:r>
          </a:p>
          <a:p>
            <a:pPr lvl="1"/>
            <a:r>
              <a:rPr lang="en-US" dirty="0"/>
              <a:t>p</a:t>
            </a:r>
            <a:r>
              <a:rPr lang="ro-RO" dirty="0"/>
              <a:t>ackere</a:t>
            </a:r>
            <a:endParaRPr lang="en-US" dirty="0"/>
          </a:p>
          <a:p>
            <a:pPr lvl="1"/>
            <a:r>
              <a:rPr lang="en-US" dirty="0" err="1"/>
              <a:t>criptare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384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The good guys: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Profil: ocupații diverse; lucrează pentru un salariu + satisfacția muncii; (poate) le pasă de securitatea clienților</a:t>
            </a:r>
          </a:p>
          <a:p>
            <a:r>
              <a:rPr lang="ro-RO" dirty="0"/>
              <a:t>Buget: cât își permite compania să investească</a:t>
            </a:r>
          </a:p>
          <a:p>
            <a:r>
              <a:rPr lang="ro-RO" dirty="0"/>
              <a:t>Kit:</a:t>
            </a:r>
          </a:p>
          <a:p>
            <a:pPr lvl="1"/>
            <a:r>
              <a:rPr lang="ro-RO" dirty="0"/>
              <a:t>creier</a:t>
            </a:r>
          </a:p>
          <a:p>
            <a:pPr lvl="1"/>
            <a:r>
              <a:rPr lang="ro-RO" dirty="0"/>
              <a:t>mașini virtuale</a:t>
            </a:r>
          </a:p>
          <a:p>
            <a:pPr lvl="1"/>
            <a:r>
              <a:rPr lang="ro-RO" dirty="0"/>
              <a:t>unelte de monitorizare + logging</a:t>
            </a:r>
          </a:p>
          <a:p>
            <a:pPr lvl="1"/>
            <a:r>
              <a:rPr lang="ro-RO" dirty="0"/>
              <a:t>disassemblers + decompilers</a:t>
            </a:r>
          </a:p>
          <a:p>
            <a:pPr lvl="1"/>
            <a:r>
              <a:rPr lang="ro-RO" dirty="0"/>
              <a:t>script-uri </a:t>
            </a:r>
            <a:r>
              <a:rPr lang="ro-RO"/>
              <a:t>de automatizare</a:t>
            </a:r>
            <a:endParaRPr lang="ro-RO" dirty="0"/>
          </a:p>
          <a:p>
            <a:pPr lvl="1"/>
            <a:endParaRPr lang="ro-R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9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Sună atractiv?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/>
              <a:t>Ai nevoie de:</a:t>
            </a:r>
            <a:endParaRPr lang="ro-RO" dirty="0"/>
          </a:p>
          <a:p>
            <a:pPr lvl="1"/>
            <a:r>
              <a:rPr lang="RO-RO" i="0" dirty="0">
                <a:solidFill>
                  <a:srgbClr val="191B0E"/>
                </a:solidFill>
              </a:rPr>
              <a:t>curiozitate</a:t>
            </a:r>
            <a:endParaRPr lang="ro-RO" dirty="0">
              <a:solidFill>
                <a:srgbClr val="000000"/>
              </a:solidFill>
            </a:endParaRPr>
          </a:p>
          <a:p>
            <a:pPr lvl="1"/>
            <a:r>
              <a:rPr lang="RO-RO" i="0" dirty="0">
                <a:solidFill>
                  <a:srgbClr val="000000"/>
                </a:solidFill>
              </a:rPr>
              <a:t>perseverență</a:t>
            </a:r>
            <a:endParaRPr lang="ro-RO" i="0" dirty="0">
              <a:solidFill>
                <a:srgbClr val="000000"/>
              </a:solidFill>
            </a:endParaRPr>
          </a:p>
          <a:p>
            <a:pPr lvl="1"/>
            <a:r>
              <a:rPr lang="ro-RO" i="0" dirty="0">
                <a:solidFill>
                  <a:schemeClr val="tx1"/>
                </a:solidFill>
              </a:rPr>
              <a:t>I</a:t>
            </a:r>
            <a:r>
              <a:rPr lang="RO-RO" i="0" dirty="0">
                <a:solidFill>
                  <a:schemeClr val="tx1"/>
                </a:solidFill>
              </a:rPr>
              <a:t>ntuiție</a:t>
            </a: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sky’s the limit</a:t>
            </a:r>
            <a:endParaRPr lang="ro-RO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8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Împrăștierea malware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97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Clase</a:t>
            </a:r>
            <a:r>
              <a:rPr lang="EN-US" b="1"/>
              <a:t> </a:t>
            </a:r>
            <a:r>
              <a:rPr lang="EN-US" b="1" dirty="0"/>
              <a:t>de malware</a:t>
            </a:r>
            <a:r>
              <a:rPr lang="EN-US" b="1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Virus</a:t>
            </a:r>
            <a:endParaRPr lang="en-US" b="1" dirty="0"/>
          </a:p>
          <a:p>
            <a:r>
              <a:rPr lang="EN-US" b="1"/>
              <a:t>Worm</a:t>
            </a:r>
            <a:endParaRPr lang="en-US" b="1" dirty="0"/>
          </a:p>
          <a:p>
            <a:r>
              <a:rPr lang="EN-US" b="1">
                <a:solidFill>
                  <a:srgbClr val="191B0E"/>
                </a:solidFill>
              </a:rPr>
              <a:t>Trojan</a:t>
            </a:r>
            <a:endParaRPr lang="en-US" b="1" dirty="0">
              <a:solidFill>
                <a:srgbClr val="191B0E"/>
              </a:solidFill>
            </a:endParaRPr>
          </a:p>
          <a:p>
            <a:r>
              <a:rPr lang="EN-US" b="1">
                <a:solidFill>
                  <a:srgbClr val="191B0E"/>
                </a:solidFill>
              </a:rPr>
              <a:t>Keylogger</a:t>
            </a:r>
            <a:endParaRPr lang="en-US" b="1" dirty="0">
              <a:solidFill>
                <a:srgbClr val="191B0E"/>
              </a:solidFill>
            </a:endParaRPr>
          </a:p>
          <a:p>
            <a:r>
              <a:rPr lang="EN-US" b="1">
                <a:solidFill>
                  <a:srgbClr val="191B0E"/>
                </a:solidFill>
              </a:rPr>
              <a:t>Spyware</a:t>
            </a:r>
            <a:endParaRPr lang="en-US" b="1" dirty="0">
              <a:solidFill>
                <a:srgbClr val="191B0E"/>
              </a:solidFill>
            </a:endParaRPr>
          </a:p>
          <a:p>
            <a:r>
              <a:rPr lang="EN-US" b="1">
                <a:solidFill>
                  <a:srgbClr val="191B0E"/>
                </a:solidFill>
              </a:rPr>
              <a:t>Adware</a:t>
            </a:r>
            <a:endParaRPr lang="en-US" b="1" dirty="0">
              <a:solidFill>
                <a:srgbClr val="191B0E"/>
              </a:solidFill>
            </a:endParaRPr>
          </a:p>
          <a:p>
            <a:r>
              <a:rPr lang="EN-US" b="1">
                <a:solidFill>
                  <a:srgbClr val="191B0E"/>
                </a:solidFill>
              </a:rPr>
              <a:t>Ransomware</a:t>
            </a:r>
            <a:endParaRPr lang="en-US" b="1" dirty="0">
              <a:solidFill>
                <a:srgbClr val="191B0E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Lifecycle-ul</a:t>
            </a:r>
            <a:r>
              <a:rPr lang="RO-RO" dirty="0"/>
              <a:t> unui malware</a:t>
            </a:r>
            <a:endParaRPr lang="ro-RO" dirty="0"/>
          </a:p>
        </p:txBody>
      </p:sp>
      <p:graphicFrame>
        <p:nvGraphicFramePr>
          <p:cNvPr id="7" name="Substituent conținu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6467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55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Faza de împrăștiere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O-RO" dirty="0"/>
              <a:t>"Problemă": un atacator are un program malițios; cum îl aduce pe cât mai multe sisteme?</a:t>
            </a:r>
            <a:endParaRPr lang="ro-RO" dirty="0"/>
          </a:p>
          <a:p>
            <a:r>
              <a:rPr lang="RO-RO" dirty="0">
                <a:solidFill>
                  <a:srgbClr val="191B0E"/>
                </a:solidFill>
              </a:rPr>
              <a:t>Mai multe alternative:</a:t>
            </a:r>
            <a:endParaRPr lang="ro-RO" dirty="0">
              <a:solidFill>
                <a:srgbClr val="191B0E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>
                <a:solidFill>
                  <a:srgbClr val="191B0E"/>
                </a:solidFill>
              </a:rPr>
              <a:t>E-mailuri infectate,</a:t>
            </a:r>
            <a:r>
              <a:rPr lang="en-US" i="0" dirty="0">
                <a:solidFill>
                  <a:srgbClr val="191B0E"/>
                </a:solidFill>
              </a:rPr>
              <a:t> </a:t>
            </a:r>
            <a:r>
              <a:rPr lang="RO-RO" i="0" dirty="0">
                <a:solidFill>
                  <a:srgbClr val="191B0E"/>
                </a:solidFill>
              </a:rPr>
              <a:t>care conving utilizatorul să acceseze un link / să deschidă un document/ să ruleze un program</a:t>
            </a:r>
            <a:endParaRPr lang="ro-RO" i="0" dirty="0">
              <a:solidFill>
                <a:srgbClr val="191B0E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>
                <a:solidFill>
                  <a:srgbClr val="191B0E"/>
                </a:solidFill>
              </a:rPr>
              <a:t>Fișiere infectate rulate (executabile, macro-uri în documente, etc.)</a:t>
            </a:r>
            <a:endParaRPr lang="ro-RO" i="0" dirty="0">
              <a:solidFill>
                <a:srgbClr val="191B0E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>
                <a:solidFill>
                  <a:srgbClr val="191B0E"/>
                </a:solidFill>
              </a:rPr>
              <a:t>Script-uri malițioase în pagini web</a:t>
            </a:r>
            <a:endParaRPr lang="ro-RO" i="0" dirty="0">
              <a:solidFill>
                <a:srgbClr val="000000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 err="1">
                <a:solidFill>
                  <a:srgbClr val="191B0E"/>
                </a:solidFill>
              </a:rPr>
              <a:t>Stick</a:t>
            </a:r>
            <a:r>
              <a:rPr lang="RO-RO" i="0" dirty="0">
                <a:solidFill>
                  <a:srgbClr val="191B0E"/>
                </a:solidFill>
              </a:rPr>
              <a:t>-uri Flash infectate</a:t>
            </a:r>
            <a:endParaRPr lang="ro-RO" i="0" dirty="0">
              <a:solidFill>
                <a:srgbClr val="000000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 err="1">
                <a:solidFill>
                  <a:srgbClr val="191B0E"/>
                </a:solidFill>
              </a:rPr>
              <a:t>Share</a:t>
            </a:r>
            <a:r>
              <a:rPr lang="RO-RO" i="0" dirty="0">
                <a:solidFill>
                  <a:srgbClr val="191B0E"/>
                </a:solidFill>
              </a:rPr>
              <a:t>-uri în rețea</a:t>
            </a:r>
            <a:endParaRPr lang="ro-RO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 err="1">
                <a:solidFill>
                  <a:srgbClr val="191B0E"/>
                </a:solidFill>
              </a:rPr>
              <a:t>Droppere</a:t>
            </a:r>
            <a:endParaRPr lang="ro-RO" i="0" dirty="0" err="1">
              <a:solidFill>
                <a:srgbClr val="191B0E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RO-RO" i="0" dirty="0" err="1">
                <a:solidFill>
                  <a:srgbClr val="191B0E"/>
                </a:solidFill>
              </a:rPr>
              <a:t>Downloadere</a:t>
            </a:r>
            <a:endParaRPr lang="ro-RO" i="0" dirty="0" err="1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1429" y="265473"/>
            <a:ext cx="10701114" cy="6327054"/>
            <a:chOff x="1208520" y="265473"/>
            <a:chExt cx="10701114" cy="6327054"/>
          </a:xfrm>
        </p:grpSpPr>
        <p:grpSp>
          <p:nvGrpSpPr>
            <p:cNvPr id="8" name="Group 7"/>
            <p:cNvGrpSpPr/>
            <p:nvPr/>
          </p:nvGrpSpPr>
          <p:grpSpPr>
            <a:xfrm>
              <a:off x="1208520" y="265473"/>
              <a:ext cx="8691129" cy="6327054"/>
              <a:chOff x="1208520" y="530946"/>
              <a:chExt cx="8691129" cy="6327054"/>
            </a:xfrm>
          </p:grpSpPr>
          <p:pic>
            <p:nvPicPr>
              <p:cNvPr id="2050" name="Picture 2" descr="https://www.hotforsecurity.com/wp-content/uploads/2016/11/suspicious-movement-email.jpe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520" y="530946"/>
                <a:ext cx="4774106" cy="2315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parcel-emai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520" y="3074439"/>
                <a:ext cx="4774106" cy="1400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spam_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574" y="3876674"/>
                <a:ext cx="3648075" cy="2981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http://www.hotforsecurity.com/wp-content/uploads/2012/08/delta-ticket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469" y="4702894"/>
                <a:ext cx="3910157" cy="2030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0" name="Picture 12" descr="Image result for bitdefender blog doc macr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4" y="1200727"/>
              <a:ext cx="5658060" cy="215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646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6633" y="469395"/>
            <a:ext cx="8724609" cy="5919211"/>
            <a:chOff x="1286887" y="166687"/>
            <a:chExt cx="8724609" cy="5919211"/>
          </a:xfrm>
        </p:grpSpPr>
        <p:pic>
          <p:nvPicPr>
            <p:cNvPr id="3074" name="Picture 2" descr="https://www.greyhathacker.net/images/wordmacr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887" y="166687"/>
              <a:ext cx="5057690" cy="4109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8321" y="4466648"/>
              <a:ext cx="6353175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3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infectate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Demonstra</a:t>
            </a:r>
            <a:r>
              <a:rPr lang="ro-RO" sz="3600" dirty="0"/>
              <a:t>ție!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93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să te protejezi de malware?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Common sense:</a:t>
            </a:r>
          </a:p>
          <a:p>
            <a:pPr lvl="1"/>
            <a:r>
              <a:rPr lang="ro-RO" dirty="0"/>
              <a:t>Redu pe cât posibil programele din surse nesigure pe care le rulezi pe PC-ul tău</a:t>
            </a:r>
          </a:p>
          <a:p>
            <a:pPr lvl="1"/>
            <a:r>
              <a:rPr lang="ro-RO" dirty="0"/>
              <a:t>Fii foarte suspicios față de e-mailuri neașteptate</a:t>
            </a:r>
          </a:p>
          <a:p>
            <a:pPr lvl="1"/>
            <a:r>
              <a:rPr lang="ro-RO" dirty="0"/>
              <a:t>Nu deschide e-mailuri din folderul spam decât dacă e absolută nevoie</a:t>
            </a:r>
          </a:p>
          <a:p>
            <a:pPr lvl="1"/>
            <a:r>
              <a:rPr lang="ro-RO" dirty="0"/>
              <a:t>Nu vizita site-uri dubioase</a:t>
            </a:r>
          </a:p>
          <a:p>
            <a:pPr lvl="1"/>
            <a:r>
              <a:rPr lang="ro-RO" dirty="0"/>
              <a:t>Menține-ți sistemul de operare, antivirusul, browser-ul, etc. </a:t>
            </a:r>
            <a:r>
              <a:rPr lang="ro-RO"/>
              <a:t>la zi cu update-uri</a:t>
            </a:r>
            <a:endParaRPr lang="ro-RO" dirty="0"/>
          </a:p>
          <a:p>
            <a:r>
              <a:rPr lang="ro-RO" dirty="0"/>
              <a:t>Protecție activă: antivirus</a:t>
            </a:r>
          </a:p>
          <a:p>
            <a:r>
              <a:rPr lang="ro-RO" dirty="0"/>
              <a:t>Când ești nesigur: virustotal.com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7487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Q &amp;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Clasele</a:t>
            </a:r>
            <a:r>
              <a:rPr lang="EN-US" b="1"/>
              <a:t> </a:t>
            </a:r>
            <a:r>
              <a:rPr lang="EN-US" b="1" dirty="0"/>
              <a:t>de malware nu sunt disjuncte</a:t>
            </a:r>
            <a:r>
              <a:rPr lang="EN-US" b="1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Nu</a:t>
            </a:r>
            <a:r>
              <a:rPr lang="EN-US" b="1"/>
              <a:t> </a:t>
            </a:r>
            <a:r>
              <a:rPr lang="EN-US" b="1" dirty="0"/>
              <a:t>exista o clasificare exacta a fiecarui program malitios.</a:t>
            </a:r>
            <a:endParaRPr lang="en-US" b="1" dirty="0"/>
          </a:p>
          <a:p>
            <a:r>
              <a:rPr lang="EN-US" b="1" dirty="0">
                <a:solidFill>
                  <a:srgbClr val="191B0E"/>
                </a:solidFill>
              </a:rPr>
              <a:t>Fiecare</a:t>
            </a:r>
            <a:r>
              <a:rPr lang="EN-US" b="1">
                <a:solidFill>
                  <a:srgbClr val="191B0E"/>
                </a:solidFill>
              </a:rPr>
              <a:t> </a:t>
            </a:r>
            <a:r>
              <a:rPr lang="EN-US" b="1" dirty="0">
                <a:solidFill>
                  <a:srgbClr val="191B0E"/>
                </a:solidFill>
              </a:rPr>
              <a:t>clasa are un set de caracteristici.</a:t>
            </a:r>
            <a:endParaRPr lang="en-US" b="1" dirty="0">
              <a:solidFill>
                <a:srgbClr val="191B0E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Datorita </a:t>
            </a:r>
            <a:r>
              <a:rPr lang="EN-US" b="1" dirty="0">
                <a:solidFill>
                  <a:schemeClr val="tx1"/>
                </a:solidFill>
              </a:rPr>
              <a:t>complexitatii programelor malitioase in momentul de fata apar si dificultati legale cand vine vorba de detectie.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Detectia </a:t>
            </a:r>
            <a:r>
              <a:rPr lang="EN-US" b="1" dirty="0">
                <a:solidFill>
                  <a:schemeClr val="tx1"/>
                </a:solidFill>
              </a:rPr>
              <a:t>trebuie sa fie </a:t>
            </a:r>
            <a:r>
              <a:rPr lang="EN-US" b="1" dirty="0" err="1">
                <a:solidFill>
                  <a:schemeClr val="tx1"/>
                </a:solidFill>
              </a:rPr>
              <a:t>generica</a:t>
            </a:r>
            <a:r>
              <a:rPr lang="EN-US" b="1" dirty="0">
                <a:solidFill>
                  <a:schemeClr val="tx1"/>
                </a:solidFill>
              </a:rPr>
              <a:t>. 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8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EFEDE3"/>
                </a:solidFill>
                <a:latin typeface="Franklin Gothic Book"/>
              </a:rPr>
              <a:t>Proof of concept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Folderer</a:t>
            </a:r>
            <a:r>
              <a:rPr lang="EN-US"/>
              <a:t> </a:t>
            </a:r>
            <a:r>
              <a:rPr lang="EN-US" dirty="0"/>
              <a:t>&amp; </a:t>
            </a:r>
            <a:r>
              <a:rPr lang="EN-US"/>
              <a:t>PETYA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91B0E"/>
                </a:solidFill>
              </a:rPr>
              <a:t>Atacuri prevalente:</a:t>
            </a:r>
            <a:endParaRPr lang="en-US" b="1" dirty="0">
              <a:solidFill>
                <a:srgbClr val="191B0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600" b="1" dirty="0">
                <a:solidFill>
                  <a:srgbClr val="191B0E"/>
                </a:solidFill>
              </a:rPr>
              <a:t>Crimeware</a:t>
            </a:r>
            <a:endParaRPr lang="en-US" sz="3600" b="1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r>
              <a:rPr lang="EN-US" sz="3600" i="0" dirty="0">
                <a:solidFill>
                  <a:srgbClr val="191B0E"/>
                </a:solidFill>
              </a:rPr>
              <a:t>- </a:t>
            </a:r>
            <a:r>
              <a:rPr lang="EN-US" sz="3600" dirty="0">
                <a:solidFill>
                  <a:srgbClr val="191B0E"/>
                </a:solidFill>
              </a:rPr>
              <a:t>social engineering</a:t>
            </a:r>
            <a:endParaRPr lang="en-US" sz="3600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r>
              <a:rPr lang="EN-US" sz="3600" dirty="0">
                <a:solidFill>
                  <a:srgbClr val="191B0E"/>
                </a:solidFill>
              </a:rPr>
              <a:t>- vulnerabilitati umane</a:t>
            </a:r>
            <a:endParaRPr lang="en-US" sz="3600" dirty="0">
              <a:solidFill>
                <a:srgbClr val="191B0E"/>
              </a:solidFill>
            </a:endParaRPr>
          </a:p>
          <a:p>
            <a:r>
              <a:rPr lang="EN-US" sz="3600" b="1" dirty="0">
                <a:solidFill>
                  <a:srgbClr val="191B0E"/>
                </a:solidFill>
              </a:rPr>
              <a:t>Phishing</a:t>
            </a:r>
            <a:endParaRPr lang="en-US" sz="3600" b="1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r>
              <a:rPr lang="EN-US" sz="3600" i="0" dirty="0">
                <a:solidFill>
                  <a:srgbClr val="191B0E"/>
                </a:solidFill>
              </a:rPr>
              <a:t>- </a:t>
            </a:r>
            <a:r>
              <a:rPr lang="EN-US" sz="3600" dirty="0">
                <a:solidFill>
                  <a:srgbClr val="191B0E"/>
                </a:solidFill>
              </a:rPr>
              <a:t>spear phishing</a:t>
            </a:r>
            <a:endParaRPr lang="en-US" sz="3600" dirty="0">
              <a:solidFill>
                <a:srgbClr val="191B0E"/>
              </a:solidFill>
            </a:endParaRPr>
          </a:p>
          <a:p>
            <a:r>
              <a:rPr lang="EN-US" sz="3600" b="1" dirty="0">
                <a:solidFill>
                  <a:srgbClr val="191B0E"/>
                </a:solidFill>
              </a:rPr>
              <a:t>DDoS</a:t>
            </a:r>
            <a:endParaRPr lang="en-US" sz="3600" b="1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r>
              <a:rPr lang="EN-US" sz="3600" i="0" dirty="0">
                <a:solidFill>
                  <a:srgbClr val="191B0E"/>
                </a:solidFill>
              </a:rPr>
              <a:t>- </a:t>
            </a:r>
            <a:r>
              <a:rPr lang="EN-US" sz="3600" dirty="0">
                <a:solidFill>
                  <a:srgbClr val="191B0E"/>
                </a:solidFill>
              </a:rPr>
              <a:t>distributed denial of service</a:t>
            </a:r>
            <a:endParaRPr lang="en-US" sz="3600" i="0" dirty="0">
              <a:solidFill>
                <a:srgbClr val="191B0E"/>
              </a:solidFill>
            </a:endParaRPr>
          </a:p>
          <a:p>
            <a:pPr marL="530352" lvl="1" indent="0">
              <a:buNone/>
            </a:pPr>
            <a:r>
              <a:rPr lang="EN-US" sz="3600" dirty="0">
                <a:solidFill>
                  <a:srgbClr val="191B0E"/>
                </a:solidFill>
              </a:rPr>
              <a:t>- internet of things (IoT)</a:t>
            </a:r>
            <a:endParaRPr lang="en-US" sz="3600" dirty="0">
              <a:solidFill>
                <a:srgbClr val="191B0E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  <a:p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ar beloved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889600"/>
            <a:ext cx="7939088" cy="58175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2161" y="209550"/>
            <a:ext cx="9601200" cy="1485900"/>
          </a:xfrm>
        </p:spPr>
        <p:txBody>
          <a:bodyPr>
            <a:normAutofit/>
          </a:bodyPr>
          <a:lstStyle/>
          <a:p>
            <a:r>
              <a:rPr lang="EN-US" sz="2400" b="1" dirty="0"/>
              <a:t>Tehnica printului </a:t>
            </a:r>
            <a:r>
              <a:rPr lang="EN-US" sz="2400" b="1" dirty="0" err="1"/>
              <a:t>nigerian</a:t>
            </a:r>
            <a:endParaRPr lang="en-US" sz="2400" b="1" dirty="0" err="1"/>
          </a:p>
        </p:txBody>
      </p:sp>
    </p:spTree>
    <p:extLst>
      <p:ext uri="{BB962C8B-B14F-4D97-AF65-F5344CB8AC3E}">
        <p14:creationId xmlns:p14="http://schemas.microsoft.com/office/powerpoint/2010/main" val="259724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"Hacking the Internet"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</a:t>
            </a:r>
            <a:r>
              <a:rPr lang="EN-US"/>
              <a:t> </a:t>
            </a:r>
            <a:r>
              <a:rPr lang="EN-US" dirty="0"/>
              <a:t> server  </a:t>
            </a:r>
            <a:r>
              <a:rPr lang="EN-US"/>
              <a:t>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0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age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24" y="865090"/>
            <a:ext cx="10429573" cy="55828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524" y="200025"/>
            <a:ext cx="9601200" cy="1485900"/>
          </a:xfrm>
        </p:spPr>
        <p:txBody>
          <a:bodyPr>
            <a:normAutofit/>
          </a:bodyPr>
          <a:lstStyle/>
          <a:p>
            <a:r>
              <a:rPr lang="EN-US" sz="2800" b="1" dirty="0"/>
              <a:t>Harta atacului in timp real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495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31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339</TotalTime>
  <Words>365</Words>
  <Application>Microsoft Office PowerPoint</Application>
  <PresentationFormat>Widescreen</PresentationFormat>
  <Paragraphs>94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Crop</vt:lpstr>
      <vt:lpstr>Virusi / antivirusi</vt:lpstr>
      <vt:lpstr>Clase de malware:</vt:lpstr>
      <vt:lpstr>Clasele de malware nu sunt disjuncte.</vt:lpstr>
      <vt:lpstr>Folderer &amp; PETYA</vt:lpstr>
      <vt:lpstr>Atacuri prevalente:</vt:lpstr>
      <vt:lpstr>Tehnica printului nigerian</vt:lpstr>
      <vt:lpstr>Dyn  server  attack</vt:lpstr>
      <vt:lpstr>Harta atacului in timp real</vt:lpstr>
      <vt:lpstr>Reverse Engineering</vt:lpstr>
      <vt:lpstr>Reverse?</vt:lpstr>
      <vt:lpstr>E incurabil.</vt:lpstr>
      <vt:lpstr>Reverse?</vt:lpstr>
      <vt:lpstr>Provocarea</vt:lpstr>
      <vt:lpstr>PowerPoint Presentation</vt:lpstr>
      <vt:lpstr>PowerPoint Presentation</vt:lpstr>
      <vt:lpstr>The bad guys:</vt:lpstr>
      <vt:lpstr>The good guys:</vt:lpstr>
      <vt:lpstr>Sună atractiv?</vt:lpstr>
      <vt:lpstr>Împrăștierea malware</vt:lpstr>
      <vt:lpstr>Lifecycle-ul unui malware</vt:lpstr>
      <vt:lpstr>Faza de împrăștiere</vt:lpstr>
      <vt:lpstr>PowerPoint Presentation</vt:lpstr>
      <vt:lpstr>PowerPoint Presentation</vt:lpstr>
      <vt:lpstr>Stick-uri infectate</vt:lpstr>
      <vt:lpstr>Cum să te protejezi de malware?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Eduard Budaca</cp:lastModifiedBy>
  <cp:revision>34</cp:revision>
  <dcterms:created xsi:type="dcterms:W3CDTF">2015-09-21T23:24:45Z</dcterms:created>
  <dcterms:modified xsi:type="dcterms:W3CDTF">2016-11-14T20:59:33Z</dcterms:modified>
</cp:coreProperties>
</file>