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863" autoAdjust="0"/>
    <p:restoredTop sz="94660"/>
  </p:normalViewPr>
  <p:slideViewPr>
    <p:cSldViewPr>
      <p:cViewPr>
        <p:scale>
          <a:sx n="75" d="100"/>
          <a:sy n="75" d="100"/>
        </p:scale>
        <p:origin x="-2874" y="-113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zitiv titlu">
    <p:spTree>
      <p:nvGrpSpPr>
        <p:cNvPr id="1" name=""/>
        <p:cNvGrpSpPr/>
        <p:nvPr/>
      </p:nvGrpSpPr>
      <p:grpSpPr>
        <a:xfrm>
          <a:off x="0" y="0"/>
          <a:ext cx="0" cy="0"/>
          <a:chOff x="0" y="0"/>
          <a:chExt cx="0" cy="0"/>
        </a:xfrm>
      </p:grpSpPr>
      <p:sp>
        <p:nvSpPr>
          <p:cNvPr id="2" name="Titlu 1"/>
          <p:cNvSpPr>
            <a:spLocks noGrp="1"/>
          </p:cNvSpPr>
          <p:nvPr>
            <p:ph type="ctrTitle"/>
          </p:nvPr>
        </p:nvSpPr>
        <p:spPr>
          <a:xfrm>
            <a:off x="685800" y="2130425"/>
            <a:ext cx="7772400" cy="1470025"/>
          </a:xfrm>
        </p:spPr>
        <p:txBody>
          <a:bodyPr/>
          <a:lstStyle/>
          <a:p>
            <a:r>
              <a:rPr lang="ro-RO" smtClean="0"/>
              <a:t>Faceți clic pentru a edita stilul de titlu Coordonator</a:t>
            </a:r>
            <a:endParaRPr lang="ro-RO"/>
          </a:p>
        </p:txBody>
      </p:sp>
      <p:sp>
        <p:nvSpPr>
          <p:cNvPr id="3" name="Subtitlu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o-RO" smtClean="0"/>
              <a:t>Faceți clic pentru editarea stilului de subtitlu al coordonatorului</a:t>
            </a:r>
            <a:endParaRPr lang="ro-RO"/>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6E975434-21E9-4D86-B78A-C4B1127F4A8F}"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ro-RO"/>
          </a:p>
        </p:txBody>
      </p:sp>
      <p:sp>
        <p:nvSpPr>
          <p:cNvPr id="3" name="Substituent text vertical 2"/>
          <p:cNvSpPr>
            <a:spLocks noGrp="1"/>
          </p:cNvSpPr>
          <p:nvPr>
            <p:ph type="body" orient="vert" idx="1"/>
          </p:nvPr>
        </p:nvSpPr>
        <p:spPr/>
        <p:txBody>
          <a:bodyPr vert="eaVer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A874F278-5253-4A9B-9F23-44AC469D9B3E}"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p:cNvSpPr>
            <a:spLocks noGrp="1"/>
          </p:cNvSpPr>
          <p:nvPr>
            <p:ph type="title" orient="vert"/>
          </p:nvPr>
        </p:nvSpPr>
        <p:spPr>
          <a:xfrm>
            <a:off x="6629400" y="274638"/>
            <a:ext cx="2057400" cy="5851525"/>
          </a:xfrm>
        </p:spPr>
        <p:txBody>
          <a:bodyPr vert="eaVert"/>
          <a:lstStyle/>
          <a:p>
            <a:r>
              <a:rPr lang="ro-RO" smtClean="0"/>
              <a:t>Faceți clic pentru a edita stilul de titlu Coordonator</a:t>
            </a:r>
            <a:endParaRPr lang="ro-RO"/>
          </a:p>
        </p:txBody>
      </p:sp>
      <p:sp>
        <p:nvSpPr>
          <p:cNvPr id="3" name="Substituent text vertical 2"/>
          <p:cNvSpPr>
            <a:spLocks noGrp="1"/>
          </p:cNvSpPr>
          <p:nvPr>
            <p:ph type="body" orient="vert" idx="1"/>
          </p:nvPr>
        </p:nvSpPr>
        <p:spPr>
          <a:xfrm>
            <a:off x="457200" y="274638"/>
            <a:ext cx="6019800" cy="5851525"/>
          </a:xfrm>
        </p:spPr>
        <p:txBody>
          <a:bodyPr vert="eaVer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2290E5E0-2143-427E-8E69-4F283D6A9EA7}"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u, text și conținut">
    <p:spTree>
      <p:nvGrpSpPr>
        <p:cNvPr id="1" name=""/>
        <p:cNvGrpSpPr/>
        <p:nvPr/>
      </p:nvGrpSpPr>
      <p:grpSpPr>
        <a:xfrm>
          <a:off x="0" y="0"/>
          <a:ext cx="0" cy="0"/>
          <a:chOff x="0" y="0"/>
          <a:chExt cx="0" cy="0"/>
        </a:xfrm>
      </p:grpSpPr>
      <p:sp>
        <p:nvSpPr>
          <p:cNvPr id="2" name="Titlu 1"/>
          <p:cNvSpPr>
            <a:spLocks noGrp="1"/>
          </p:cNvSpPr>
          <p:nvPr>
            <p:ph type="title"/>
          </p:nvPr>
        </p:nvSpPr>
        <p:spPr>
          <a:xfrm>
            <a:off x="457200" y="274638"/>
            <a:ext cx="8229600" cy="1143000"/>
          </a:xfrm>
        </p:spPr>
        <p:txBody>
          <a:bodyPr/>
          <a:lstStyle/>
          <a:p>
            <a:r>
              <a:rPr lang="ro-RO" smtClean="0"/>
              <a:t>Faceți clic pentru a edita stilul de titlu Coordonator</a:t>
            </a:r>
            <a:endParaRPr lang="ro-RO"/>
          </a:p>
        </p:txBody>
      </p:sp>
      <p:sp>
        <p:nvSpPr>
          <p:cNvPr id="3" name="Substituent text 2"/>
          <p:cNvSpPr>
            <a:spLocks noGrp="1"/>
          </p:cNvSpPr>
          <p:nvPr>
            <p:ph type="body" sz="half" idx="1"/>
          </p:nvPr>
        </p:nvSpPr>
        <p:spPr>
          <a:xfrm>
            <a:off x="457200" y="1600200"/>
            <a:ext cx="4038600" cy="4525963"/>
          </a:xfrm>
        </p:spPr>
        <p:txBody>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Substituent conținut 3"/>
          <p:cNvSpPr>
            <a:spLocks noGrp="1"/>
          </p:cNvSpPr>
          <p:nvPr>
            <p:ph sz="half" idx="2"/>
          </p:nvPr>
        </p:nvSpPr>
        <p:spPr>
          <a:xfrm>
            <a:off x="4648200" y="1600200"/>
            <a:ext cx="4038600" cy="4525963"/>
          </a:xfrm>
        </p:spPr>
        <p:txBody>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E8307DDF-AD3F-4D10-8789-0B8DD7A83B8D}"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ro-RO"/>
          </a:p>
        </p:txBody>
      </p:sp>
      <p:sp>
        <p:nvSpPr>
          <p:cNvPr id="3" name="Substituent conținut 2"/>
          <p:cNvSpPr>
            <a:spLocks noGrp="1"/>
          </p:cNvSpPr>
          <p:nvPr>
            <p:ph idx="1"/>
          </p:nvPr>
        </p:nvSpPr>
        <p:spPr/>
        <p:txBody>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E5F53EEB-7F1B-4725-87EA-98B0A19FDC09}"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ntet secțiune">
    <p:spTree>
      <p:nvGrpSpPr>
        <p:cNvPr id="1" name=""/>
        <p:cNvGrpSpPr/>
        <p:nvPr/>
      </p:nvGrpSpPr>
      <p:grpSpPr>
        <a:xfrm>
          <a:off x="0" y="0"/>
          <a:ext cx="0" cy="0"/>
          <a:chOff x="0" y="0"/>
          <a:chExt cx="0" cy="0"/>
        </a:xfrm>
      </p:grpSpPr>
      <p:sp>
        <p:nvSpPr>
          <p:cNvPr id="2" name="Titlu 1"/>
          <p:cNvSpPr>
            <a:spLocks noGrp="1"/>
          </p:cNvSpPr>
          <p:nvPr>
            <p:ph type="title"/>
          </p:nvPr>
        </p:nvSpPr>
        <p:spPr>
          <a:xfrm>
            <a:off x="722313" y="4406900"/>
            <a:ext cx="7772400" cy="1362075"/>
          </a:xfrm>
        </p:spPr>
        <p:txBody>
          <a:bodyPr anchor="t"/>
          <a:lstStyle>
            <a:lvl1pPr algn="l">
              <a:defRPr sz="4000" b="1" cap="all"/>
            </a:lvl1pPr>
          </a:lstStyle>
          <a:p>
            <a:r>
              <a:rPr lang="ro-RO" smtClean="0"/>
              <a:t>Faceți clic pentru a edita stilul de titlu Coordonator</a:t>
            </a:r>
            <a:endParaRPr lang="ro-RO"/>
          </a:p>
        </p:txBody>
      </p:sp>
      <p:sp>
        <p:nvSpPr>
          <p:cNvPr id="3" name="Substituent tex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o-RO" smtClean="0"/>
              <a:t>Faceți clic pentru a edita stilurile de text Coordonator</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9E6C74C5-BF4E-4DE1-8F6D-BA4352A12FA8}"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ro-RO"/>
          </a:p>
        </p:txBody>
      </p:sp>
      <p:sp>
        <p:nvSpPr>
          <p:cNvPr id="3" name="Substituent conținut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Substituent conținut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70DF0314-C086-47CA-8662-722582B529EB}"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ție">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lvl1pPr>
              <a:defRPr/>
            </a:lvl1pPr>
          </a:lstStyle>
          <a:p>
            <a:r>
              <a:rPr lang="ro-RO" smtClean="0"/>
              <a:t>Faceți clic pentru a edita stilul de titlu Coordonator</a:t>
            </a:r>
            <a:endParaRPr lang="ro-RO"/>
          </a:p>
        </p:txBody>
      </p:sp>
      <p:sp>
        <p:nvSpPr>
          <p:cNvPr id="3" name="Substituent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smtClean="0"/>
              <a:t>Faceți clic pentru a edita stilurile de text Coordonator</a:t>
            </a:r>
          </a:p>
        </p:txBody>
      </p:sp>
      <p:sp>
        <p:nvSpPr>
          <p:cNvPr id="4" name="Substituent conținut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5" name="Substituent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smtClean="0"/>
              <a:t>Faceți clic pentru a edita stilurile de text Coordonator</a:t>
            </a:r>
          </a:p>
        </p:txBody>
      </p:sp>
      <p:sp>
        <p:nvSpPr>
          <p:cNvPr id="6" name="Substituent conținut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99FEC78B-388A-4C4D-8D6E-6A3B2F75E19F}"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ro-RO"/>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8D05EA49-745B-42AF-B7ED-7A1D3F4EAB61}"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B31E47BB-D095-4E09-82B0-6DD5C770678F}"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ținut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457200" y="273050"/>
            <a:ext cx="3008313" cy="1162050"/>
          </a:xfrm>
        </p:spPr>
        <p:txBody>
          <a:bodyPr anchor="b"/>
          <a:lstStyle>
            <a:lvl1pPr algn="l">
              <a:defRPr sz="2000" b="1"/>
            </a:lvl1pPr>
          </a:lstStyle>
          <a:p>
            <a:r>
              <a:rPr lang="ro-RO" smtClean="0"/>
              <a:t>Faceți clic pentru a edita stilul de titlu Coordonator</a:t>
            </a:r>
            <a:endParaRPr lang="ro-RO"/>
          </a:p>
        </p:txBody>
      </p:sp>
      <p:sp>
        <p:nvSpPr>
          <p:cNvPr id="3" name="Substituent conținut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4" name="Substituent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o-RO" smtClean="0"/>
              <a:t>Faceți clic pentru a edita stilurile de text Coordonator</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9620D909-1DE3-429C-9B0F-8E45FCA20FFF}"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ine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1792288" y="4800600"/>
            <a:ext cx="5486400" cy="566738"/>
          </a:xfrm>
        </p:spPr>
        <p:txBody>
          <a:bodyPr anchor="b"/>
          <a:lstStyle>
            <a:lvl1pPr algn="l">
              <a:defRPr sz="2000" b="1"/>
            </a:lvl1pPr>
          </a:lstStyle>
          <a:p>
            <a:r>
              <a:rPr lang="ro-RO" smtClean="0"/>
              <a:t>Faceți clic pentru a edita stilul de titlu Coordonator</a:t>
            </a:r>
            <a:endParaRPr lang="ro-RO"/>
          </a:p>
        </p:txBody>
      </p:sp>
      <p:sp>
        <p:nvSpPr>
          <p:cNvPr id="3" name="Substituent i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smtClean="0"/>
          </a:p>
        </p:txBody>
      </p:sp>
      <p:sp>
        <p:nvSpPr>
          <p:cNvPr id="4" name="Substituent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o-RO" smtClean="0"/>
              <a:t>Faceți clic pentru a edita stilurile de text Coordonator</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7D0E9BC0-57C8-4443-8F77-032B23C5B7A0}"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smtClean="0"/>
            </a:lvl1pPr>
          </a:lstStyle>
          <a:p>
            <a:pPr>
              <a:defRPr/>
            </a:pPr>
            <a:endParaRPr lang="en-GB"/>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smtClean="0"/>
            </a:lvl1pPr>
          </a:lstStyle>
          <a:p>
            <a:pPr>
              <a:defRPr/>
            </a:pPr>
            <a:endParaRPr lang="en-GB"/>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smtClean="0"/>
            </a:lvl1pPr>
          </a:lstStyle>
          <a:p>
            <a:pPr>
              <a:defRPr/>
            </a:pPr>
            <a:fld id="{75824CB2-0D5E-4D77-A3F6-AA2CDE99F3FE}"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pPr eaLnBrk="1" hangingPunct="1"/>
            <a:r>
              <a:rPr lang="en-US" sz="1400" b="1" smtClean="0">
                <a:cs typeface="Arial" charset="0"/>
              </a:rPr>
              <a:t>APELE DIN </a:t>
            </a:r>
            <a:r>
              <a:rPr lang="ro-RO" sz="1400" b="1" smtClean="0">
                <a:cs typeface="Arial" charset="0"/>
              </a:rPr>
              <a:t>ASIA</a:t>
            </a:r>
            <a:endParaRPr lang="en-US" sz="1400" b="1" smtClean="0">
              <a:cs typeface="Arial" charset="0"/>
            </a:endParaRPr>
          </a:p>
        </p:txBody>
      </p:sp>
      <p:sp>
        <p:nvSpPr>
          <p:cNvPr id="2051" name="Rectangle 3"/>
          <p:cNvSpPr>
            <a:spLocks noGrp="1" noChangeArrowheads="1"/>
          </p:cNvSpPr>
          <p:nvPr>
            <p:ph type="subTitle" idx="1"/>
          </p:nvPr>
        </p:nvSpPr>
        <p:spPr>
          <a:xfrm>
            <a:off x="2209800" y="3886200"/>
            <a:ext cx="6400800" cy="762000"/>
          </a:xfrm>
        </p:spPr>
        <p:txBody>
          <a:bodyPr/>
          <a:lstStyle/>
          <a:p>
            <a:pPr eaLnBrk="1" hangingPunct="1"/>
            <a:r>
              <a:rPr lang="ro-RO" sz="1000" smtClean="0"/>
              <a:t>(Adaptat după </a:t>
            </a:r>
            <a:r>
              <a:rPr lang="ro-RO" sz="1000" i="1" smtClean="0"/>
              <a:t>Manualul de Geografie</a:t>
            </a:r>
            <a:r>
              <a:rPr lang="en-US" sz="1000" i="1" smtClean="0"/>
              <a:t>, </a:t>
            </a:r>
            <a:r>
              <a:rPr lang="ro-RO" sz="1000" i="1" smtClean="0"/>
              <a:t>clasa a VII </a:t>
            </a:r>
            <a:r>
              <a:rPr lang="it-IT" sz="1000" i="1" smtClean="0"/>
              <a:t>-a</a:t>
            </a:r>
            <a:r>
              <a:rPr lang="it-IT" sz="1000" smtClean="0"/>
              <a:t>, Silviu Neguţ, Gabriela Apostol</a:t>
            </a:r>
            <a:r>
              <a:rPr lang="en-US" sz="1000" smtClean="0"/>
              <a:t>)</a:t>
            </a:r>
          </a:p>
          <a:p>
            <a:pPr eaLnBrk="1" hangingPunct="1"/>
            <a:endParaRPr lang="en-US" sz="1000" smtClean="0"/>
          </a:p>
          <a:p>
            <a:pPr eaLnBrk="1" hangingPunct="1"/>
            <a:endParaRPr lang="ro-RO" sz="1000" smtClean="0"/>
          </a:p>
          <a:p>
            <a:pPr eaLnBrk="1" hangingPunct="1"/>
            <a:endParaRPr lang="en-US" sz="1000" smtClean="0"/>
          </a:p>
        </p:txBody>
      </p:sp>
      <p:sp>
        <p:nvSpPr>
          <p:cNvPr id="2052" name="Text Box 4"/>
          <p:cNvSpPr txBox="1">
            <a:spLocks noChangeArrowheads="1"/>
          </p:cNvSpPr>
          <p:nvPr/>
        </p:nvSpPr>
        <p:spPr bwMode="auto">
          <a:xfrm>
            <a:off x="457200" y="228600"/>
            <a:ext cx="8001000" cy="396875"/>
          </a:xfrm>
          <a:prstGeom prst="rect">
            <a:avLst/>
          </a:prstGeom>
          <a:noFill/>
          <a:ln w="9525">
            <a:noFill/>
            <a:miter lim="800000"/>
            <a:headEnd/>
            <a:tailEnd/>
          </a:ln>
        </p:spPr>
        <p:txBody>
          <a:bodyPr>
            <a:spAutoFit/>
          </a:bodyPr>
          <a:lstStyle/>
          <a:p>
            <a:pPr>
              <a:spcBef>
                <a:spcPct val="50000"/>
              </a:spcBef>
            </a:pPr>
            <a:r>
              <a:rPr lang="ro-RO" sz="1000" dirty="0" smtClean="0">
                <a:solidFill>
                  <a:schemeClr val="tx2"/>
                </a:solidFill>
              </a:rPr>
              <a:t>Examenul de bacalaureat 2011</a:t>
            </a:r>
            <a:r>
              <a:rPr lang="en-US" sz="1000" dirty="0" smtClean="0">
                <a:solidFill>
                  <a:schemeClr val="tx2"/>
                </a:solidFill>
              </a:rPr>
              <a:t> </a:t>
            </a:r>
            <a:r>
              <a:rPr lang="ro-RO" sz="1000" dirty="0">
                <a:solidFill>
                  <a:schemeClr val="tx2"/>
                </a:solidFill>
              </a:rPr>
              <a:t/>
            </a:r>
            <a:br>
              <a:rPr lang="ro-RO" sz="1000" dirty="0">
                <a:solidFill>
                  <a:schemeClr val="tx2"/>
                </a:solidFill>
              </a:rPr>
            </a:br>
            <a:r>
              <a:rPr lang="ro-RO" sz="1000" dirty="0">
                <a:solidFill>
                  <a:schemeClr val="tx2"/>
                </a:solidFill>
              </a:rPr>
              <a:t>Proba de evaluare a competenţelor digitale</a:t>
            </a:r>
            <a:r>
              <a:rPr lang="en-US" sz="1000" dirty="0">
                <a:solidFill>
                  <a:schemeClr val="tx2"/>
                </a:solidFill>
              </a:rPr>
              <a:t> – </a:t>
            </a:r>
            <a:r>
              <a:rPr lang="ro-RO" sz="1000" dirty="0">
                <a:solidFill>
                  <a:schemeClr val="tx2"/>
                </a:solidFill>
              </a:rPr>
              <a:t>document de lucru</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title"/>
          </p:nvPr>
        </p:nvSpPr>
        <p:spPr>
          <a:xfrm>
            <a:off x="457200" y="274638"/>
            <a:ext cx="8229600" cy="715962"/>
          </a:xfrm>
        </p:spPr>
        <p:txBody>
          <a:bodyPr/>
          <a:lstStyle/>
          <a:p>
            <a:pPr algn="l" eaLnBrk="1" hangingPunct="1"/>
            <a:r>
              <a:rPr lang="ro-RO" sz="1000" dirty="0" smtClean="0">
                <a:cs typeface="Arial" charset="0"/>
              </a:rPr>
              <a:t>Examenul de bacalaureat 2011 </a:t>
            </a:r>
            <a:r>
              <a:rPr lang="ro-RO" sz="1000" dirty="0" smtClean="0">
                <a:cs typeface="Arial" charset="0"/>
              </a:rPr>
              <a:t/>
            </a:r>
            <a:br>
              <a:rPr lang="ro-RO" sz="1000" dirty="0" smtClean="0">
                <a:cs typeface="Arial" charset="0"/>
              </a:rPr>
            </a:br>
            <a:r>
              <a:rPr lang="ro-RO" sz="1000" dirty="0" smtClean="0">
                <a:cs typeface="Arial" charset="0"/>
              </a:rPr>
              <a:t>Proba de evaluare a competenţelor digitale</a:t>
            </a:r>
            <a:r>
              <a:rPr lang="en-US" sz="1000" dirty="0" smtClean="0">
                <a:cs typeface="Arial" charset="0"/>
              </a:rPr>
              <a:t> – document de </a:t>
            </a:r>
            <a:r>
              <a:rPr lang="en-US" sz="1000" dirty="0" err="1" smtClean="0">
                <a:cs typeface="Arial" charset="0"/>
              </a:rPr>
              <a:t>lucru</a:t>
            </a:r>
            <a:endParaRPr lang="en-US" sz="1000" dirty="0" smtClean="0">
              <a:cs typeface="Arial" charset="0"/>
            </a:endParaRPr>
          </a:p>
        </p:txBody>
      </p:sp>
      <p:sp>
        <p:nvSpPr>
          <p:cNvPr id="3075" name="Rectangle 3"/>
          <p:cNvSpPr>
            <a:spLocks noGrp="1" noChangeArrowheads="1"/>
          </p:cNvSpPr>
          <p:nvPr>
            <p:ph type="body" sz="half" idx="1"/>
          </p:nvPr>
        </p:nvSpPr>
        <p:spPr>
          <a:xfrm>
            <a:off x="457200" y="1295400"/>
            <a:ext cx="4572000" cy="4495800"/>
          </a:xfrm>
        </p:spPr>
        <p:txBody>
          <a:bodyPr/>
          <a:lstStyle/>
          <a:p>
            <a:pPr marL="114300" indent="423863" algn="just" eaLnBrk="1" hangingPunct="1">
              <a:lnSpc>
                <a:spcPct val="80000"/>
              </a:lnSpc>
              <a:buFontTx/>
              <a:buNone/>
            </a:pPr>
            <a:r>
              <a:rPr lang="en-US" sz="1200" smtClean="0"/>
              <a:t> </a:t>
            </a:r>
            <a:r>
              <a:rPr lang="ro-RO" sz="1200" smtClean="0"/>
              <a:t>Asia este un continent bogat în cursuri de apă, lacuri şi ape subterane, dar, spre deosebire de Europa, pe întinsul ei există mari contraste în ceea ce priveşte repartizarea geografică a acestora. Astfel, în Asia se află regiuni endoreice, respectiv cu ape care nu se varsă în Oceanul Planetar. Cel mai întins asemenea areal este cel din Asia Centrală, care se desfăşoară de la Marea Caspică până Munţii Tian Shan. Există şi aici fluvii, dar acestea fie debuşează în lacuri (de exemplu Amu-Daria, în Lacul Aral), fie se pierd în nisipuri (Tarim) sau în mlaştini.</a:t>
            </a:r>
            <a:endParaRPr lang="en-US" sz="1200" smtClean="0"/>
          </a:p>
          <a:p>
            <a:pPr marL="114300" indent="423863" algn="just" eaLnBrk="1" hangingPunct="1">
              <a:lnSpc>
                <a:spcPct val="80000"/>
              </a:lnSpc>
              <a:buFontTx/>
              <a:buNone/>
            </a:pPr>
            <a:r>
              <a:rPr lang="ro-RO" sz="1200" smtClean="0"/>
              <a:t>Există şi întinse regiuni ar</a:t>
            </a:r>
            <a:r>
              <a:rPr lang="en-GB" sz="1200" smtClean="0"/>
              <a:t>eice</a:t>
            </a:r>
            <a:r>
              <a:rPr lang="ro-RO" sz="1200" smtClean="0"/>
              <a:t>, adică fără ape curgătoare, cum sunt Podişul Arabiei şi partea centrală a podişului Karakum.</a:t>
            </a:r>
            <a:endParaRPr lang="en-US" sz="1200" smtClean="0"/>
          </a:p>
          <a:p>
            <a:pPr marL="114300" indent="423863" algn="just" eaLnBrk="1" hangingPunct="1">
              <a:lnSpc>
                <a:spcPct val="80000"/>
              </a:lnSpc>
              <a:buFontTx/>
              <a:buNone/>
            </a:pPr>
            <a:r>
              <a:rPr lang="ro-RO" sz="1200" smtClean="0"/>
              <a:t>Marile fluvii asiatice se îndreaptă spre oceanele care limitează continentul: Obi, Enisei, Lena (Oceanul Artic); Amur, Huang He, Changjiang, Mekong (Oceanul Pacific); Salween, Gange, Indus, Tigru, Eufrat (Oceanul Indian).</a:t>
            </a:r>
            <a:endParaRPr lang="en-US" sz="1200" smtClean="0"/>
          </a:p>
          <a:p>
            <a:pPr marL="114300" indent="423863" algn="just" eaLnBrk="1" hangingPunct="1">
              <a:lnSpc>
                <a:spcPct val="80000"/>
              </a:lnSpc>
              <a:buFontTx/>
              <a:buNone/>
            </a:pPr>
            <a:r>
              <a:rPr lang="ro-RO" sz="1200" smtClean="0"/>
              <a:t>La vărsarea în mare, unele fluvii formează delte. Dintre acestea, cea formată de fluviile Gange şi Brahmaputra este cea mai mare de pe glob (aproape cât jumătate din întinderea ţării noastre), iar cea a fluviului Huang He, din cauza marii cantităţi de aluviuni cărate de ape, are cea mai rapidă avansare (circa 200 m anual).</a:t>
            </a:r>
            <a:endParaRPr lang="en-US" sz="1200" smtClean="0"/>
          </a:p>
          <a:p>
            <a:pPr marL="114300" indent="423863" algn="just" eaLnBrk="1" hangingPunct="1">
              <a:lnSpc>
                <a:spcPct val="80000"/>
              </a:lnSpc>
              <a:buFontTx/>
              <a:buNone/>
            </a:pPr>
            <a:r>
              <a:rPr lang="ro-RO" sz="1200" smtClean="0"/>
              <a:t>Asia este bogată în lacuri. Unele sunt foarte întinse, purtând numele de „mare”: Marea Caspică, Marea Aral, Marea Moartă. Acestea reprezintă de fapt rămăşiţele unor vechi mări. Altele sunt foarte adânci, de exemplu Baikal, care deţine recordul mondial în domeniu (1620 m).</a:t>
            </a:r>
            <a:endParaRPr lang="en-US" sz="1200" smtClean="0"/>
          </a:p>
        </p:txBody>
      </p:sp>
      <p:pic>
        <p:nvPicPr>
          <p:cNvPr id="3076" name="Picture 14" descr="comp_i"/>
          <p:cNvPicPr>
            <a:picLocks noChangeAspect="1" noChangeArrowheads="1"/>
          </p:cNvPicPr>
          <p:nvPr/>
        </p:nvPicPr>
        <p:blipFill>
          <a:blip r:embed="rId2" cstate="print"/>
          <a:srcRect/>
          <a:stretch>
            <a:fillRect/>
          </a:stretch>
        </p:blipFill>
        <p:spPr bwMode="auto">
          <a:xfrm>
            <a:off x="5562600" y="1828800"/>
            <a:ext cx="2809875" cy="280987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457200" y="274638"/>
            <a:ext cx="8229600" cy="868362"/>
          </a:xfrm>
        </p:spPr>
        <p:txBody>
          <a:bodyPr/>
          <a:lstStyle/>
          <a:p>
            <a:pPr algn="l" eaLnBrk="1" hangingPunct="1"/>
            <a:r>
              <a:rPr lang="ro-RO" sz="1000" dirty="0" smtClean="0">
                <a:cs typeface="Arial" charset="0"/>
              </a:rPr>
              <a:t>Examenul de bacalaureat 2011 </a:t>
            </a:r>
            <a:r>
              <a:rPr lang="ro-RO" sz="1000" dirty="0" smtClean="0">
                <a:cs typeface="Arial" charset="0"/>
              </a:rPr>
              <a:t/>
            </a:r>
            <a:br>
              <a:rPr lang="ro-RO" sz="1000" dirty="0" smtClean="0">
                <a:cs typeface="Arial" charset="0"/>
              </a:rPr>
            </a:br>
            <a:r>
              <a:rPr lang="ro-RO" sz="1000" dirty="0" smtClean="0">
                <a:cs typeface="Arial" charset="0"/>
              </a:rPr>
              <a:t>Proba de evaluare a competenţelor digitale</a:t>
            </a:r>
            <a:r>
              <a:rPr lang="en-US" sz="1000" dirty="0" smtClean="0">
                <a:cs typeface="Arial" charset="0"/>
              </a:rPr>
              <a:t> – document de </a:t>
            </a:r>
            <a:r>
              <a:rPr lang="en-US" sz="1000" dirty="0" err="1" smtClean="0">
                <a:cs typeface="Arial" charset="0"/>
              </a:rPr>
              <a:t>lucru</a:t>
            </a:r>
            <a:endParaRPr lang="en-GB" sz="1000" dirty="0" smtClean="0">
              <a:cs typeface="Arial" charset="0"/>
            </a:endParaRPr>
          </a:p>
        </p:txBody>
      </p:sp>
      <p:sp>
        <p:nvSpPr>
          <p:cNvPr id="4099" name="Rectangle 3"/>
          <p:cNvSpPr>
            <a:spLocks noGrp="1" noChangeArrowheads="1"/>
          </p:cNvSpPr>
          <p:nvPr>
            <p:ph type="body" idx="1"/>
          </p:nvPr>
        </p:nvSpPr>
        <p:spPr>
          <a:xfrm>
            <a:off x="457200" y="1371600"/>
            <a:ext cx="8229600" cy="4953000"/>
          </a:xfrm>
        </p:spPr>
        <p:txBody>
          <a:bodyPr/>
          <a:lstStyle/>
          <a:p>
            <a:pPr marL="609600" indent="-609600" algn="just" eaLnBrk="1" hangingPunct="1">
              <a:lnSpc>
                <a:spcPct val="80000"/>
              </a:lnSpc>
              <a:buFontTx/>
              <a:buNone/>
            </a:pPr>
            <a:r>
              <a:rPr lang="ro-RO" sz="1200" smtClean="0"/>
              <a:t>     Răspundeţi la următoarele întrebări:</a:t>
            </a:r>
          </a:p>
          <a:p>
            <a:pPr marL="609600" indent="-609600" algn="just" eaLnBrk="1" hangingPunct="1">
              <a:lnSpc>
                <a:spcPct val="80000"/>
              </a:lnSpc>
              <a:buFontTx/>
              <a:buNone/>
            </a:pPr>
            <a:endParaRPr lang="ro-RO" sz="1200" smtClean="0"/>
          </a:p>
          <a:p>
            <a:pPr marL="609600" indent="-609600" algn="just" eaLnBrk="1" hangingPunct="1">
              <a:buFontTx/>
              <a:buAutoNum type="arabicPeriod"/>
            </a:pPr>
            <a:r>
              <a:rPr lang="ro-RO" sz="1200" smtClean="0"/>
              <a:t>Analizaţi harta fizico-geografică a Asiei şi tabelul de mai jos, şi notaţi în caiete:</a:t>
            </a:r>
          </a:p>
          <a:p>
            <a:pPr marL="2057400" lvl="3" indent="-381000" algn="just" eaLnBrk="1" hangingPunct="1">
              <a:buFontTx/>
              <a:buAutoNum type="alphaLcParenR"/>
            </a:pPr>
            <a:r>
              <a:rPr lang="ro-RO" sz="1200" smtClean="0"/>
              <a:t>originea principalelor lacuri;</a:t>
            </a:r>
          </a:p>
          <a:p>
            <a:pPr marL="2057400" lvl="3" indent="-381000" algn="just" eaLnBrk="1" hangingPunct="1">
              <a:buFontTx/>
              <a:buAutoNum type="alphaLcParenR"/>
            </a:pPr>
            <a:r>
              <a:rPr lang="ro-RO" sz="1200" smtClean="0"/>
              <a:t>lacuri cu suprafeţe variabile;</a:t>
            </a:r>
          </a:p>
          <a:p>
            <a:pPr marL="2057400" lvl="3" indent="-381000" algn="just" eaLnBrk="1" hangingPunct="1">
              <a:buFontTx/>
              <a:buAutoNum type="alphaLcParenR"/>
            </a:pPr>
            <a:r>
              <a:rPr lang="ro-RO" sz="1200" smtClean="0"/>
              <a:t>lacuri aflate la cea mai joasă altitudine de pe glob.</a:t>
            </a:r>
          </a:p>
          <a:p>
            <a:pPr marL="609600" indent="-609600" algn="just" eaLnBrk="1" hangingPunct="1">
              <a:buFontTx/>
              <a:buAutoNum type="arabicPeriod"/>
            </a:pPr>
            <a:r>
              <a:rPr lang="ro-RO" sz="1200" smtClean="0"/>
              <a:t>Enumeraţi câte trei fluvii asiatice care se varsă în:</a:t>
            </a:r>
          </a:p>
          <a:p>
            <a:pPr marL="2057400" lvl="3" indent="-381000" algn="just" eaLnBrk="1" hangingPunct="1">
              <a:buFontTx/>
              <a:buAutoNum type="alphaLcParenR"/>
            </a:pPr>
            <a:r>
              <a:rPr lang="ro-RO" sz="1200" smtClean="0"/>
              <a:t>Oceanul Arctic;</a:t>
            </a:r>
          </a:p>
          <a:p>
            <a:pPr marL="2057400" lvl="3" indent="-381000" algn="just" eaLnBrk="1" hangingPunct="1">
              <a:buFontTx/>
              <a:buAutoNum type="alphaLcParenR"/>
            </a:pPr>
            <a:r>
              <a:rPr lang="ro-RO" sz="1200" smtClean="0"/>
              <a:t>Oceanul Pacific;</a:t>
            </a:r>
          </a:p>
          <a:p>
            <a:pPr marL="2057400" lvl="3" indent="-381000" algn="just" eaLnBrk="1" hangingPunct="1">
              <a:buFontTx/>
              <a:buAutoNum type="alphaLcParenR"/>
            </a:pPr>
            <a:r>
              <a:rPr lang="ro-RO" sz="1200" smtClean="0"/>
              <a:t>Oceanul Indian.</a:t>
            </a:r>
            <a:endParaRPr lang="en-US" sz="1200" smtClean="0"/>
          </a:p>
          <a:p>
            <a:pPr marL="609600" indent="-609600" algn="just" eaLnBrk="1" hangingPunct="1">
              <a:buFontTx/>
              <a:buAutoNum type="arabicPeriod"/>
            </a:pPr>
            <a:r>
              <a:rPr lang="ro-RO" sz="1200" smtClean="0"/>
              <a:t>Urmărind hărţile alăturate, enumeraţi principalele patru fluvii asiatice:</a:t>
            </a:r>
          </a:p>
          <a:p>
            <a:pPr marL="2057400" lvl="3" indent="-381000" algn="just" eaLnBrk="1" hangingPunct="1">
              <a:buFontTx/>
              <a:buAutoNum type="alphaLcParenR"/>
            </a:pPr>
            <a:r>
              <a:rPr lang="ro-RO" sz="1200" smtClean="0"/>
              <a:t>ca lungime;</a:t>
            </a:r>
          </a:p>
          <a:p>
            <a:pPr marL="2057400" lvl="3" indent="-381000" algn="just" eaLnBrk="1" hangingPunct="1">
              <a:buFontTx/>
              <a:buAutoNum type="alphaLcParenR"/>
            </a:pPr>
            <a:r>
              <a:rPr lang="ro-RO" sz="1200" smtClean="0"/>
              <a:t>ca debit mediu</a:t>
            </a:r>
            <a:r>
              <a:rPr lang="en-US" sz="1200" smtClean="0"/>
              <a:t>;</a:t>
            </a:r>
          </a:p>
          <a:p>
            <a:pPr marL="2057400" lvl="3" indent="-381000" algn="just" eaLnBrk="1" hangingPunct="1">
              <a:buFontTx/>
              <a:buAutoNum type="alphaLcParenR"/>
            </a:pPr>
            <a:r>
              <a:rPr lang="en-US" sz="1200" smtClean="0"/>
              <a:t>ca debit maxim</a:t>
            </a:r>
            <a:r>
              <a:rPr lang="ro-RO" sz="1200" smtClean="0"/>
              <a:t>.</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135</TotalTime>
  <Words>415</Words>
  <Application>Microsoft Office PowerPoint</Application>
  <PresentationFormat>On-screen Show (4:3)</PresentationFormat>
  <Paragraphs>25</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Default Design</vt:lpstr>
      <vt:lpstr>APELE DIN ASIA</vt:lpstr>
      <vt:lpstr>Examenul de bacalaureat 2011  Proba de evaluare a competenţelor digitale – document de lucru</vt:lpstr>
      <vt:lpstr>Examenul de bacalaureat 2011  Proba de evaluare a competenţelor digitale – document de lucru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ALTE ROMANE  REALISTE INTERBELICE</dc:title>
  <dc:creator>CNEE</dc:creator>
  <cp:lastModifiedBy>CNCEIP2</cp:lastModifiedBy>
  <cp:revision>41</cp:revision>
  <cp:lastPrinted>1601-01-01T00:00:00Z</cp:lastPrinted>
  <dcterms:created xsi:type="dcterms:W3CDTF">1601-01-01T00:00:00Z</dcterms:created>
  <dcterms:modified xsi:type="dcterms:W3CDTF">2011-02-24T13:07:02Z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