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1" r:id="rId4"/>
    <p:sldId id="260" r:id="rId5"/>
    <p:sldId id="259" r:id="rId6"/>
    <p:sldId id="258" r:id="rId7"/>
    <p:sldId id="272" r:id="rId8"/>
    <p:sldId id="275" r:id="rId9"/>
    <p:sldId id="274" r:id="rId10"/>
    <p:sldId id="278" r:id="rId11"/>
    <p:sldId id="277" r:id="rId12"/>
    <p:sldId id="279" r:id="rId13"/>
    <p:sldId id="276" r:id="rId14"/>
    <p:sldId id="273" r:id="rId15"/>
    <p:sldId id="263" r:id="rId16"/>
    <p:sldId id="267" r:id="rId17"/>
    <p:sldId id="266" r:id="rId18"/>
    <p:sldId id="265" r:id="rId19"/>
    <p:sldId id="264" r:id="rId20"/>
    <p:sldId id="271" r:id="rId21"/>
    <p:sldId id="270" r:id="rId22"/>
    <p:sldId id="269" r:id="rId23"/>
    <p:sldId id="268" r:id="rId24"/>
    <p:sldId id="281" r:id="rId25"/>
    <p:sldId id="280" r:id="rId26"/>
    <p:sldId id="282" r:id="rId27"/>
    <p:sldId id="283" r:id="rId28"/>
    <p:sldId id="284" r:id="rId29"/>
    <p:sldId id="285" r:id="rId30"/>
    <p:sldId id="286" r:id="rId31"/>
    <p:sldId id="288" r:id="rId32"/>
    <p:sldId id="287" r:id="rId33"/>
    <p:sldId id="25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u diapozitiv">
    <p:spTree>
      <p:nvGrpSpPr>
        <p:cNvPr id="1" name=""/>
        <p:cNvGrpSpPr/>
        <p:nvPr/>
      </p:nvGrpSpPr>
      <p:grpSpPr>
        <a:xfrm>
          <a:off x="0" y="0"/>
          <a:ext cx="0" cy="0"/>
          <a:chOff x="0" y="0"/>
          <a:chExt cx="0" cy="0"/>
        </a:xfrm>
      </p:grpSpPr>
      <p:sp>
        <p:nvSpPr>
          <p:cNvPr id="2" name="Titlu 1"/>
          <p:cNvSpPr>
            <a:spLocks noGrp="1"/>
          </p:cNvSpPr>
          <p:nvPr>
            <p:ph type="ctrTitle"/>
          </p:nvPr>
        </p:nvSpPr>
        <p:spPr>
          <a:xfrm>
            <a:off x="1524000" y="1122363"/>
            <a:ext cx="9144000" cy="2387600"/>
          </a:xfrm>
        </p:spPr>
        <p:txBody>
          <a:bodyPr anchor="b"/>
          <a:lstStyle>
            <a:lvl1pPr algn="ctr">
              <a:defRPr sz="6000"/>
            </a:lvl1pPr>
          </a:lstStyle>
          <a:p>
            <a:r>
              <a:rPr lang="ro-RO"/>
              <a:t>Clic pentru editare stil titlu</a:t>
            </a:r>
            <a:endParaRPr lang="en-US"/>
          </a:p>
        </p:txBody>
      </p:sp>
      <p:sp>
        <p:nvSpPr>
          <p:cNvPr id="3" name="Subtitlu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endParaRPr lang="en-US"/>
          </a:p>
        </p:txBody>
      </p:sp>
      <p:sp>
        <p:nvSpPr>
          <p:cNvPr id="4" name="Substituent dată 3"/>
          <p:cNvSpPr>
            <a:spLocks noGrp="1"/>
          </p:cNvSpPr>
          <p:nvPr>
            <p:ph type="dt" sz="half" idx="10"/>
          </p:nvPr>
        </p:nvSpPr>
        <p:spPr/>
        <p:txBody>
          <a:bodyPr/>
          <a:lstStyle/>
          <a:p>
            <a:fld id="{1ACA0C19-6732-4931-96B3-69902D565638}" type="datetimeFigureOut">
              <a:rPr lang="en-US" smtClean="0"/>
              <a:t>5/24/2017</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p:txBody>
          <a:bodyPr/>
          <a:lstStyle/>
          <a:p>
            <a:fld id="{896EA7E7-3C3D-42BA-B3D5-F8632C4E35AC}" type="slidenum">
              <a:rPr lang="en-US" smtClean="0"/>
              <a:t>‹#›</a:t>
            </a:fld>
            <a:endParaRPr lang="en-US"/>
          </a:p>
        </p:txBody>
      </p:sp>
    </p:spTree>
    <p:extLst>
      <p:ext uri="{BB962C8B-B14F-4D97-AF65-F5344CB8AC3E}">
        <p14:creationId xmlns:p14="http://schemas.microsoft.com/office/powerpoint/2010/main" val="1120258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a:t>Clic pentru editare stil titlu</a:t>
            </a:r>
            <a:endParaRPr lang="en-US"/>
          </a:p>
        </p:txBody>
      </p:sp>
      <p:sp>
        <p:nvSpPr>
          <p:cNvPr id="3" name="Substituent text vertical 2"/>
          <p:cNvSpPr>
            <a:spLocks noGrp="1"/>
          </p:cNvSpPr>
          <p:nvPr>
            <p:ph type="body" orient="vert" idx="1"/>
          </p:nvPr>
        </p:nvSpPr>
        <p:spPr/>
        <p:txBody>
          <a:bodyPr vert="eaVert"/>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p:cNvSpPr>
            <a:spLocks noGrp="1"/>
          </p:cNvSpPr>
          <p:nvPr>
            <p:ph type="dt" sz="half" idx="10"/>
          </p:nvPr>
        </p:nvSpPr>
        <p:spPr/>
        <p:txBody>
          <a:bodyPr/>
          <a:lstStyle/>
          <a:p>
            <a:fld id="{1ACA0C19-6732-4931-96B3-69902D565638}" type="datetimeFigureOut">
              <a:rPr lang="en-US" smtClean="0"/>
              <a:t>5/24/2017</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p:txBody>
          <a:bodyPr/>
          <a:lstStyle/>
          <a:p>
            <a:fld id="{896EA7E7-3C3D-42BA-B3D5-F8632C4E35AC}" type="slidenum">
              <a:rPr lang="en-US" smtClean="0"/>
              <a:t>‹#›</a:t>
            </a:fld>
            <a:endParaRPr lang="en-US"/>
          </a:p>
        </p:txBody>
      </p:sp>
    </p:spTree>
    <p:extLst>
      <p:ext uri="{BB962C8B-B14F-4D97-AF65-F5344CB8AC3E}">
        <p14:creationId xmlns:p14="http://schemas.microsoft.com/office/powerpoint/2010/main" val="1845925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p:cNvSpPr>
            <a:spLocks noGrp="1"/>
          </p:cNvSpPr>
          <p:nvPr>
            <p:ph type="title" orient="vert"/>
          </p:nvPr>
        </p:nvSpPr>
        <p:spPr>
          <a:xfrm>
            <a:off x="8724900" y="365125"/>
            <a:ext cx="2628900" cy="5811838"/>
          </a:xfrm>
        </p:spPr>
        <p:txBody>
          <a:bodyPr vert="eaVert"/>
          <a:lstStyle/>
          <a:p>
            <a:r>
              <a:rPr lang="ro-RO"/>
              <a:t>Clic pentru editare stil titlu</a:t>
            </a:r>
            <a:endParaRPr lang="en-US"/>
          </a:p>
        </p:txBody>
      </p:sp>
      <p:sp>
        <p:nvSpPr>
          <p:cNvPr id="3" name="Substituent text vertical 2"/>
          <p:cNvSpPr>
            <a:spLocks noGrp="1"/>
          </p:cNvSpPr>
          <p:nvPr>
            <p:ph type="body" orient="vert" idx="1"/>
          </p:nvPr>
        </p:nvSpPr>
        <p:spPr>
          <a:xfrm>
            <a:off x="838200" y="365125"/>
            <a:ext cx="7734300" cy="5811838"/>
          </a:xfrm>
        </p:spPr>
        <p:txBody>
          <a:bodyPr vert="eaVert"/>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p:cNvSpPr>
            <a:spLocks noGrp="1"/>
          </p:cNvSpPr>
          <p:nvPr>
            <p:ph type="dt" sz="half" idx="10"/>
          </p:nvPr>
        </p:nvSpPr>
        <p:spPr/>
        <p:txBody>
          <a:bodyPr/>
          <a:lstStyle/>
          <a:p>
            <a:fld id="{1ACA0C19-6732-4931-96B3-69902D565638}" type="datetimeFigureOut">
              <a:rPr lang="en-US" smtClean="0"/>
              <a:t>5/24/2017</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p:txBody>
          <a:bodyPr/>
          <a:lstStyle/>
          <a:p>
            <a:fld id="{896EA7E7-3C3D-42BA-B3D5-F8632C4E35AC}" type="slidenum">
              <a:rPr lang="en-US" smtClean="0"/>
              <a:t>‹#›</a:t>
            </a:fld>
            <a:endParaRPr lang="en-US"/>
          </a:p>
        </p:txBody>
      </p:sp>
    </p:spTree>
    <p:extLst>
      <p:ext uri="{BB962C8B-B14F-4D97-AF65-F5344CB8AC3E}">
        <p14:creationId xmlns:p14="http://schemas.microsoft.com/office/powerpoint/2010/main" val="2679911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a:t>Clic pentru editare stil titlu</a:t>
            </a:r>
            <a:endParaRPr lang="en-US"/>
          </a:p>
        </p:txBody>
      </p:sp>
      <p:sp>
        <p:nvSpPr>
          <p:cNvPr id="3" name="Substituent conținut 2"/>
          <p:cNvSpPr>
            <a:spLocks noGrp="1"/>
          </p:cNvSpPr>
          <p:nvPr>
            <p:ph idx="1"/>
          </p:nvPr>
        </p:nvSpPr>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p:cNvSpPr>
            <a:spLocks noGrp="1"/>
          </p:cNvSpPr>
          <p:nvPr>
            <p:ph type="dt" sz="half" idx="10"/>
          </p:nvPr>
        </p:nvSpPr>
        <p:spPr/>
        <p:txBody>
          <a:bodyPr/>
          <a:lstStyle/>
          <a:p>
            <a:fld id="{1ACA0C19-6732-4931-96B3-69902D565638}" type="datetimeFigureOut">
              <a:rPr lang="en-US" smtClean="0"/>
              <a:t>5/24/2017</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p:txBody>
          <a:bodyPr/>
          <a:lstStyle/>
          <a:p>
            <a:fld id="{896EA7E7-3C3D-42BA-B3D5-F8632C4E35AC}" type="slidenum">
              <a:rPr lang="en-US" smtClean="0"/>
              <a:t>‹#›</a:t>
            </a:fld>
            <a:endParaRPr lang="en-US"/>
          </a:p>
        </p:txBody>
      </p:sp>
    </p:spTree>
    <p:extLst>
      <p:ext uri="{BB962C8B-B14F-4D97-AF65-F5344CB8AC3E}">
        <p14:creationId xmlns:p14="http://schemas.microsoft.com/office/powerpoint/2010/main" val="4067115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p:cNvSpPr>
            <a:spLocks noGrp="1"/>
          </p:cNvSpPr>
          <p:nvPr>
            <p:ph type="title"/>
          </p:nvPr>
        </p:nvSpPr>
        <p:spPr>
          <a:xfrm>
            <a:off x="831850" y="1709738"/>
            <a:ext cx="10515600" cy="2852737"/>
          </a:xfrm>
        </p:spPr>
        <p:txBody>
          <a:bodyPr anchor="b"/>
          <a:lstStyle>
            <a:lvl1pPr>
              <a:defRPr sz="6000"/>
            </a:lvl1pPr>
          </a:lstStyle>
          <a:p>
            <a:r>
              <a:rPr lang="ro-RO"/>
              <a:t>Clic pentru editare stil titlu</a:t>
            </a:r>
            <a:endParaRPr lang="en-US"/>
          </a:p>
        </p:txBody>
      </p:sp>
      <p:sp>
        <p:nvSpPr>
          <p:cNvPr id="3" name="Substituent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Editați stilurile de text coordonator</a:t>
            </a:r>
          </a:p>
        </p:txBody>
      </p:sp>
      <p:sp>
        <p:nvSpPr>
          <p:cNvPr id="4" name="Substituent dată 3"/>
          <p:cNvSpPr>
            <a:spLocks noGrp="1"/>
          </p:cNvSpPr>
          <p:nvPr>
            <p:ph type="dt" sz="half" idx="10"/>
          </p:nvPr>
        </p:nvSpPr>
        <p:spPr/>
        <p:txBody>
          <a:bodyPr/>
          <a:lstStyle/>
          <a:p>
            <a:fld id="{1ACA0C19-6732-4931-96B3-69902D565638}" type="datetimeFigureOut">
              <a:rPr lang="en-US" smtClean="0"/>
              <a:t>5/24/2017</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p:txBody>
          <a:bodyPr/>
          <a:lstStyle/>
          <a:p>
            <a:fld id="{896EA7E7-3C3D-42BA-B3D5-F8632C4E35AC}" type="slidenum">
              <a:rPr lang="en-US" smtClean="0"/>
              <a:t>‹#›</a:t>
            </a:fld>
            <a:endParaRPr lang="en-US"/>
          </a:p>
        </p:txBody>
      </p:sp>
    </p:spTree>
    <p:extLst>
      <p:ext uri="{BB962C8B-B14F-4D97-AF65-F5344CB8AC3E}">
        <p14:creationId xmlns:p14="http://schemas.microsoft.com/office/powerpoint/2010/main" val="2496245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a:t>Clic pentru editare stil titlu</a:t>
            </a:r>
            <a:endParaRPr lang="en-US"/>
          </a:p>
        </p:txBody>
      </p:sp>
      <p:sp>
        <p:nvSpPr>
          <p:cNvPr id="3" name="Substituent conținut 2"/>
          <p:cNvSpPr>
            <a:spLocks noGrp="1"/>
          </p:cNvSpPr>
          <p:nvPr>
            <p:ph sz="half" idx="1"/>
          </p:nvPr>
        </p:nvSpPr>
        <p:spPr>
          <a:xfrm>
            <a:off x="838200" y="1825625"/>
            <a:ext cx="5181600" cy="435133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conținut 3"/>
          <p:cNvSpPr>
            <a:spLocks noGrp="1"/>
          </p:cNvSpPr>
          <p:nvPr>
            <p:ph sz="half" idx="2"/>
          </p:nvPr>
        </p:nvSpPr>
        <p:spPr>
          <a:xfrm>
            <a:off x="6172200" y="1825625"/>
            <a:ext cx="5181600" cy="435133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5" name="Substituent dată 4"/>
          <p:cNvSpPr>
            <a:spLocks noGrp="1"/>
          </p:cNvSpPr>
          <p:nvPr>
            <p:ph type="dt" sz="half" idx="10"/>
          </p:nvPr>
        </p:nvSpPr>
        <p:spPr/>
        <p:txBody>
          <a:bodyPr/>
          <a:lstStyle/>
          <a:p>
            <a:fld id="{1ACA0C19-6732-4931-96B3-69902D565638}" type="datetimeFigureOut">
              <a:rPr lang="en-US" smtClean="0"/>
              <a:t>5/24/2017</a:t>
            </a:fld>
            <a:endParaRPr lang="en-US"/>
          </a:p>
        </p:txBody>
      </p:sp>
      <p:sp>
        <p:nvSpPr>
          <p:cNvPr id="6" name="Substituent subsol 5"/>
          <p:cNvSpPr>
            <a:spLocks noGrp="1"/>
          </p:cNvSpPr>
          <p:nvPr>
            <p:ph type="ftr" sz="quarter" idx="11"/>
          </p:nvPr>
        </p:nvSpPr>
        <p:spPr/>
        <p:txBody>
          <a:bodyPr/>
          <a:lstStyle/>
          <a:p>
            <a:endParaRPr lang="en-US"/>
          </a:p>
        </p:txBody>
      </p:sp>
      <p:sp>
        <p:nvSpPr>
          <p:cNvPr id="7" name="Substituent număr diapozitiv 6"/>
          <p:cNvSpPr>
            <a:spLocks noGrp="1"/>
          </p:cNvSpPr>
          <p:nvPr>
            <p:ph type="sldNum" sz="quarter" idx="12"/>
          </p:nvPr>
        </p:nvSpPr>
        <p:spPr/>
        <p:txBody>
          <a:bodyPr/>
          <a:lstStyle/>
          <a:p>
            <a:fld id="{896EA7E7-3C3D-42BA-B3D5-F8632C4E35AC}" type="slidenum">
              <a:rPr lang="en-US" smtClean="0"/>
              <a:t>‹#›</a:t>
            </a:fld>
            <a:endParaRPr lang="en-US"/>
          </a:p>
        </p:txBody>
      </p:sp>
    </p:spTree>
    <p:extLst>
      <p:ext uri="{BB962C8B-B14F-4D97-AF65-F5344CB8AC3E}">
        <p14:creationId xmlns:p14="http://schemas.microsoft.com/office/powerpoint/2010/main" val="2757833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p:cNvSpPr>
            <a:spLocks noGrp="1"/>
          </p:cNvSpPr>
          <p:nvPr>
            <p:ph type="title"/>
          </p:nvPr>
        </p:nvSpPr>
        <p:spPr>
          <a:xfrm>
            <a:off x="839788" y="365125"/>
            <a:ext cx="10515600" cy="1325563"/>
          </a:xfrm>
        </p:spPr>
        <p:txBody>
          <a:bodyPr/>
          <a:lstStyle/>
          <a:p>
            <a:r>
              <a:rPr lang="ro-RO"/>
              <a:t>Clic pentru editare stil titlu</a:t>
            </a:r>
            <a:endParaRPr lang="en-US"/>
          </a:p>
        </p:txBody>
      </p:sp>
      <p:sp>
        <p:nvSpPr>
          <p:cNvPr id="3" name="Substituent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Editați stilurile de text coordonator</a:t>
            </a:r>
          </a:p>
        </p:txBody>
      </p:sp>
      <p:sp>
        <p:nvSpPr>
          <p:cNvPr id="4" name="Substituent conținut 3"/>
          <p:cNvSpPr>
            <a:spLocks noGrp="1"/>
          </p:cNvSpPr>
          <p:nvPr>
            <p:ph sz="half" idx="2"/>
          </p:nvPr>
        </p:nvSpPr>
        <p:spPr>
          <a:xfrm>
            <a:off x="839788" y="2505075"/>
            <a:ext cx="5157787" cy="368458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5" name="Substituent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Editați stilurile de text coordonator</a:t>
            </a:r>
          </a:p>
        </p:txBody>
      </p:sp>
      <p:sp>
        <p:nvSpPr>
          <p:cNvPr id="6" name="Substituent conținut 5"/>
          <p:cNvSpPr>
            <a:spLocks noGrp="1"/>
          </p:cNvSpPr>
          <p:nvPr>
            <p:ph sz="quarter" idx="4"/>
          </p:nvPr>
        </p:nvSpPr>
        <p:spPr>
          <a:xfrm>
            <a:off x="6172200" y="2505075"/>
            <a:ext cx="5183188" cy="368458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7" name="Substituent dată 6"/>
          <p:cNvSpPr>
            <a:spLocks noGrp="1"/>
          </p:cNvSpPr>
          <p:nvPr>
            <p:ph type="dt" sz="half" idx="10"/>
          </p:nvPr>
        </p:nvSpPr>
        <p:spPr/>
        <p:txBody>
          <a:bodyPr/>
          <a:lstStyle/>
          <a:p>
            <a:fld id="{1ACA0C19-6732-4931-96B3-69902D565638}" type="datetimeFigureOut">
              <a:rPr lang="en-US" smtClean="0"/>
              <a:t>5/24/2017</a:t>
            </a:fld>
            <a:endParaRPr lang="en-US"/>
          </a:p>
        </p:txBody>
      </p:sp>
      <p:sp>
        <p:nvSpPr>
          <p:cNvPr id="8" name="Substituent subsol 7"/>
          <p:cNvSpPr>
            <a:spLocks noGrp="1"/>
          </p:cNvSpPr>
          <p:nvPr>
            <p:ph type="ftr" sz="quarter" idx="11"/>
          </p:nvPr>
        </p:nvSpPr>
        <p:spPr/>
        <p:txBody>
          <a:bodyPr/>
          <a:lstStyle/>
          <a:p>
            <a:endParaRPr lang="en-US"/>
          </a:p>
        </p:txBody>
      </p:sp>
      <p:sp>
        <p:nvSpPr>
          <p:cNvPr id="9" name="Substituent număr diapozitiv 8"/>
          <p:cNvSpPr>
            <a:spLocks noGrp="1"/>
          </p:cNvSpPr>
          <p:nvPr>
            <p:ph type="sldNum" sz="quarter" idx="12"/>
          </p:nvPr>
        </p:nvSpPr>
        <p:spPr/>
        <p:txBody>
          <a:bodyPr/>
          <a:lstStyle/>
          <a:p>
            <a:fld id="{896EA7E7-3C3D-42BA-B3D5-F8632C4E35AC}" type="slidenum">
              <a:rPr lang="en-US" smtClean="0"/>
              <a:t>‹#›</a:t>
            </a:fld>
            <a:endParaRPr lang="en-US"/>
          </a:p>
        </p:txBody>
      </p:sp>
    </p:spTree>
    <p:extLst>
      <p:ext uri="{BB962C8B-B14F-4D97-AF65-F5344CB8AC3E}">
        <p14:creationId xmlns:p14="http://schemas.microsoft.com/office/powerpoint/2010/main" val="1756470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a:t>Clic pentru editare stil titlu</a:t>
            </a:r>
            <a:endParaRPr lang="en-US"/>
          </a:p>
        </p:txBody>
      </p:sp>
      <p:sp>
        <p:nvSpPr>
          <p:cNvPr id="3" name="Substituent dată 2"/>
          <p:cNvSpPr>
            <a:spLocks noGrp="1"/>
          </p:cNvSpPr>
          <p:nvPr>
            <p:ph type="dt" sz="half" idx="10"/>
          </p:nvPr>
        </p:nvSpPr>
        <p:spPr/>
        <p:txBody>
          <a:bodyPr/>
          <a:lstStyle/>
          <a:p>
            <a:fld id="{1ACA0C19-6732-4931-96B3-69902D565638}" type="datetimeFigureOut">
              <a:rPr lang="en-US" smtClean="0"/>
              <a:t>5/24/2017</a:t>
            </a:fld>
            <a:endParaRPr lang="en-US"/>
          </a:p>
        </p:txBody>
      </p:sp>
      <p:sp>
        <p:nvSpPr>
          <p:cNvPr id="4" name="Substituent subsol 3"/>
          <p:cNvSpPr>
            <a:spLocks noGrp="1"/>
          </p:cNvSpPr>
          <p:nvPr>
            <p:ph type="ftr" sz="quarter" idx="11"/>
          </p:nvPr>
        </p:nvSpPr>
        <p:spPr/>
        <p:txBody>
          <a:bodyPr/>
          <a:lstStyle/>
          <a:p>
            <a:endParaRPr lang="en-US"/>
          </a:p>
        </p:txBody>
      </p:sp>
      <p:sp>
        <p:nvSpPr>
          <p:cNvPr id="5" name="Substituent număr diapozitiv 4"/>
          <p:cNvSpPr>
            <a:spLocks noGrp="1"/>
          </p:cNvSpPr>
          <p:nvPr>
            <p:ph type="sldNum" sz="quarter" idx="12"/>
          </p:nvPr>
        </p:nvSpPr>
        <p:spPr/>
        <p:txBody>
          <a:bodyPr/>
          <a:lstStyle/>
          <a:p>
            <a:fld id="{896EA7E7-3C3D-42BA-B3D5-F8632C4E35AC}" type="slidenum">
              <a:rPr lang="en-US" smtClean="0"/>
              <a:t>‹#›</a:t>
            </a:fld>
            <a:endParaRPr lang="en-US"/>
          </a:p>
        </p:txBody>
      </p:sp>
    </p:spTree>
    <p:extLst>
      <p:ext uri="{BB962C8B-B14F-4D97-AF65-F5344CB8AC3E}">
        <p14:creationId xmlns:p14="http://schemas.microsoft.com/office/powerpoint/2010/main" val="1013918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p:cNvSpPr>
            <a:spLocks noGrp="1"/>
          </p:cNvSpPr>
          <p:nvPr>
            <p:ph type="dt" sz="half" idx="10"/>
          </p:nvPr>
        </p:nvSpPr>
        <p:spPr/>
        <p:txBody>
          <a:bodyPr/>
          <a:lstStyle/>
          <a:p>
            <a:fld id="{1ACA0C19-6732-4931-96B3-69902D565638}" type="datetimeFigureOut">
              <a:rPr lang="en-US" smtClean="0"/>
              <a:t>5/24/2017</a:t>
            </a:fld>
            <a:endParaRPr lang="en-US"/>
          </a:p>
        </p:txBody>
      </p:sp>
      <p:sp>
        <p:nvSpPr>
          <p:cNvPr id="3" name="Substituent subsol 2"/>
          <p:cNvSpPr>
            <a:spLocks noGrp="1"/>
          </p:cNvSpPr>
          <p:nvPr>
            <p:ph type="ftr" sz="quarter" idx="11"/>
          </p:nvPr>
        </p:nvSpPr>
        <p:spPr/>
        <p:txBody>
          <a:bodyPr/>
          <a:lstStyle/>
          <a:p>
            <a:endParaRPr lang="en-US"/>
          </a:p>
        </p:txBody>
      </p:sp>
      <p:sp>
        <p:nvSpPr>
          <p:cNvPr id="4" name="Substituent număr diapozitiv 3"/>
          <p:cNvSpPr>
            <a:spLocks noGrp="1"/>
          </p:cNvSpPr>
          <p:nvPr>
            <p:ph type="sldNum" sz="quarter" idx="12"/>
          </p:nvPr>
        </p:nvSpPr>
        <p:spPr/>
        <p:txBody>
          <a:bodyPr/>
          <a:lstStyle/>
          <a:p>
            <a:fld id="{896EA7E7-3C3D-42BA-B3D5-F8632C4E35AC}" type="slidenum">
              <a:rPr lang="en-US" smtClean="0"/>
              <a:t>‹#›</a:t>
            </a:fld>
            <a:endParaRPr lang="en-US"/>
          </a:p>
        </p:txBody>
      </p:sp>
    </p:spTree>
    <p:extLst>
      <p:ext uri="{BB962C8B-B14F-4D97-AF65-F5344CB8AC3E}">
        <p14:creationId xmlns:p14="http://schemas.microsoft.com/office/powerpoint/2010/main" val="2342739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839788" y="457200"/>
            <a:ext cx="3932237" cy="1600200"/>
          </a:xfrm>
        </p:spPr>
        <p:txBody>
          <a:bodyPr anchor="b"/>
          <a:lstStyle>
            <a:lvl1pPr>
              <a:defRPr sz="3200"/>
            </a:lvl1pPr>
          </a:lstStyle>
          <a:p>
            <a:r>
              <a:rPr lang="ro-RO"/>
              <a:t>Clic pentru editare stil titlu</a:t>
            </a:r>
            <a:endParaRPr lang="en-US"/>
          </a:p>
        </p:txBody>
      </p:sp>
      <p:sp>
        <p:nvSpPr>
          <p:cNvPr id="3" name="Substituent conținut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Editați stilurile de text coordonator</a:t>
            </a:r>
          </a:p>
        </p:txBody>
      </p:sp>
      <p:sp>
        <p:nvSpPr>
          <p:cNvPr id="5" name="Substituent dată 4"/>
          <p:cNvSpPr>
            <a:spLocks noGrp="1"/>
          </p:cNvSpPr>
          <p:nvPr>
            <p:ph type="dt" sz="half" idx="10"/>
          </p:nvPr>
        </p:nvSpPr>
        <p:spPr/>
        <p:txBody>
          <a:bodyPr/>
          <a:lstStyle/>
          <a:p>
            <a:fld id="{1ACA0C19-6732-4931-96B3-69902D565638}" type="datetimeFigureOut">
              <a:rPr lang="en-US" smtClean="0"/>
              <a:t>5/24/2017</a:t>
            </a:fld>
            <a:endParaRPr lang="en-US"/>
          </a:p>
        </p:txBody>
      </p:sp>
      <p:sp>
        <p:nvSpPr>
          <p:cNvPr id="6" name="Substituent subsol 5"/>
          <p:cNvSpPr>
            <a:spLocks noGrp="1"/>
          </p:cNvSpPr>
          <p:nvPr>
            <p:ph type="ftr" sz="quarter" idx="11"/>
          </p:nvPr>
        </p:nvSpPr>
        <p:spPr/>
        <p:txBody>
          <a:bodyPr/>
          <a:lstStyle/>
          <a:p>
            <a:endParaRPr lang="en-US"/>
          </a:p>
        </p:txBody>
      </p:sp>
      <p:sp>
        <p:nvSpPr>
          <p:cNvPr id="7" name="Substituent număr diapozitiv 6"/>
          <p:cNvSpPr>
            <a:spLocks noGrp="1"/>
          </p:cNvSpPr>
          <p:nvPr>
            <p:ph type="sldNum" sz="quarter" idx="12"/>
          </p:nvPr>
        </p:nvSpPr>
        <p:spPr/>
        <p:txBody>
          <a:bodyPr/>
          <a:lstStyle/>
          <a:p>
            <a:fld id="{896EA7E7-3C3D-42BA-B3D5-F8632C4E35AC}" type="slidenum">
              <a:rPr lang="en-US" smtClean="0"/>
              <a:t>‹#›</a:t>
            </a:fld>
            <a:endParaRPr lang="en-US"/>
          </a:p>
        </p:txBody>
      </p:sp>
    </p:spTree>
    <p:extLst>
      <p:ext uri="{BB962C8B-B14F-4D97-AF65-F5344CB8AC3E}">
        <p14:creationId xmlns:p14="http://schemas.microsoft.com/office/powerpoint/2010/main" val="44209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839788" y="457200"/>
            <a:ext cx="3932237" cy="1600200"/>
          </a:xfrm>
        </p:spPr>
        <p:txBody>
          <a:bodyPr anchor="b"/>
          <a:lstStyle>
            <a:lvl1pPr>
              <a:defRPr sz="3200"/>
            </a:lvl1pPr>
          </a:lstStyle>
          <a:p>
            <a:r>
              <a:rPr lang="ro-RO"/>
              <a:t>Clic pentru editare stil titlu</a:t>
            </a:r>
            <a:endParaRPr lang="en-US"/>
          </a:p>
        </p:txBody>
      </p:sp>
      <p:sp>
        <p:nvSpPr>
          <p:cNvPr id="3" name="Substituent i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ubstituent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Editați stilurile de text coordonator</a:t>
            </a:r>
          </a:p>
        </p:txBody>
      </p:sp>
      <p:sp>
        <p:nvSpPr>
          <p:cNvPr id="5" name="Substituent dată 4"/>
          <p:cNvSpPr>
            <a:spLocks noGrp="1"/>
          </p:cNvSpPr>
          <p:nvPr>
            <p:ph type="dt" sz="half" idx="10"/>
          </p:nvPr>
        </p:nvSpPr>
        <p:spPr/>
        <p:txBody>
          <a:bodyPr/>
          <a:lstStyle/>
          <a:p>
            <a:fld id="{1ACA0C19-6732-4931-96B3-69902D565638}" type="datetimeFigureOut">
              <a:rPr lang="en-US" smtClean="0"/>
              <a:t>5/24/2017</a:t>
            </a:fld>
            <a:endParaRPr lang="en-US"/>
          </a:p>
        </p:txBody>
      </p:sp>
      <p:sp>
        <p:nvSpPr>
          <p:cNvPr id="6" name="Substituent subsol 5"/>
          <p:cNvSpPr>
            <a:spLocks noGrp="1"/>
          </p:cNvSpPr>
          <p:nvPr>
            <p:ph type="ftr" sz="quarter" idx="11"/>
          </p:nvPr>
        </p:nvSpPr>
        <p:spPr/>
        <p:txBody>
          <a:bodyPr/>
          <a:lstStyle/>
          <a:p>
            <a:endParaRPr lang="en-US"/>
          </a:p>
        </p:txBody>
      </p:sp>
      <p:sp>
        <p:nvSpPr>
          <p:cNvPr id="7" name="Substituent număr diapozitiv 6"/>
          <p:cNvSpPr>
            <a:spLocks noGrp="1"/>
          </p:cNvSpPr>
          <p:nvPr>
            <p:ph type="sldNum" sz="quarter" idx="12"/>
          </p:nvPr>
        </p:nvSpPr>
        <p:spPr/>
        <p:txBody>
          <a:bodyPr/>
          <a:lstStyle/>
          <a:p>
            <a:fld id="{896EA7E7-3C3D-42BA-B3D5-F8632C4E35AC}" type="slidenum">
              <a:rPr lang="en-US" smtClean="0"/>
              <a:t>‹#›</a:t>
            </a:fld>
            <a:endParaRPr lang="en-US"/>
          </a:p>
        </p:txBody>
      </p:sp>
    </p:spTree>
    <p:extLst>
      <p:ext uri="{BB962C8B-B14F-4D97-AF65-F5344CB8AC3E}">
        <p14:creationId xmlns:p14="http://schemas.microsoft.com/office/powerpoint/2010/main" val="2689237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titl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o-RO"/>
              <a:t>Clic pentru editare stil titlu</a:t>
            </a:r>
            <a:endParaRPr lang="en-US"/>
          </a:p>
        </p:txBody>
      </p:sp>
      <p:sp>
        <p:nvSpPr>
          <p:cNvPr id="3" name="Substituent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CA0C19-6732-4931-96B3-69902D565638}" type="datetimeFigureOut">
              <a:rPr lang="en-US" smtClean="0"/>
              <a:t>5/24/2017</a:t>
            </a:fld>
            <a:endParaRPr lang="en-US"/>
          </a:p>
        </p:txBody>
      </p:sp>
      <p:sp>
        <p:nvSpPr>
          <p:cNvPr id="5" name="Substituent subsol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ubstituent număr diapozitiv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6EA7E7-3C3D-42BA-B3D5-F8632C4E35AC}" type="slidenum">
              <a:rPr lang="en-US" smtClean="0"/>
              <a:t>‹#›</a:t>
            </a:fld>
            <a:endParaRPr lang="en-US"/>
          </a:p>
        </p:txBody>
      </p:sp>
    </p:spTree>
    <p:extLst>
      <p:ext uri="{BB962C8B-B14F-4D97-AF65-F5344CB8AC3E}">
        <p14:creationId xmlns:p14="http://schemas.microsoft.com/office/powerpoint/2010/main" val="3872719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u 1"/>
          <p:cNvSpPr>
            <a:spLocks noGrp="1"/>
          </p:cNvSpPr>
          <p:nvPr>
            <p:ph type="ctrTitle"/>
          </p:nvPr>
        </p:nvSpPr>
        <p:spPr>
          <a:xfrm>
            <a:off x="1524000" y="1784972"/>
            <a:ext cx="9144000" cy="2387600"/>
          </a:xfrm>
        </p:spPr>
        <p:txBody>
          <a:bodyPr>
            <a:normAutofit/>
          </a:bodyPr>
          <a:lstStyle/>
          <a:p>
            <a:r>
              <a:rPr lang="en-US" sz="9600" b="1" dirty="0">
                <a:solidFill>
                  <a:schemeClr val="bg1"/>
                </a:solidFill>
                <a:latin typeface="Baskerville Old Face" panose="02020602080505020303" pitchFamily="18" charset="0"/>
              </a:rPr>
              <a:t>F R A C T A L I</a:t>
            </a:r>
          </a:p>
        </p:txBody>
      </p:sp>
    </p:spTree>
    <p:extLst>
      <p:ext uri="{BB962C8B-B14F-4D97-AF65-F5344CB8AC3E}">
        <p14:creationId xmlns:p14="http://schemas.microsoft.com/office/powerpoint/2010/main" val="1605539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endParaRPr lang="en-US"/>
          </a:p>
        </p:txBody>
      </p:sp>
      <p:pic>
        <p:nvPicPr>
          <p:cNvPr id="5" name="Substituent conținut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205253" cy="6865454"/>
          </a:xfrm>
        </p:spPr>
      </p:pic>
      <p:pic>
        <p:nvPicPr>
          <p:cNvPr id="7" name="I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9165" y="182631"/>
            <a:ext cx="8666922" cy="6500192"/>
          </a:xfrm>
          <a:prstGeom prst="rect">
            <a:avLst/>
          </a:prstGeom>
        </p:spPr>
      </p:pic>
    </p:spTree>
    <p:extLst>
      <p:ext uri="{BB962C8B-B14F-4D97-AF65-F5344CB8AC3E}">
        <p14:creationId xmlns:p14="http://schemas.microsoft.com/office/powerpoint/2010/main" val="213716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endParaRPr lang="en-US" dirty="0"/>
          </a:p>
        </p:txBody>
      </p:sp>
      <p:pic>
        <p:nvPicPr>
          <p:cNvPr id="5" name="Substituent conținut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05" y="-1691"/>
            <a:ext cx="12195005" cy="6859691"/>
          </a:xfrm>
        </p:spPr>
      </p:pic>
      <p:pic>
        <p:nvPicPr>
          <p:cNvPr id="7" name="I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1235" y="270211"/>
            <a:ext cx="9117496" cy="6291072"/>
          </a:xfrm>
          <a:prstGeom prst="rect">
            <a:avLst/>
          </a:prstGeom>
        </p:spPr>
      </p:pic>
    </p:spTree>
    <p:extLst>
      <p:ext uri="{BB962C8B-B14F-4D97-AF65-F5344CB8AC3E}">
        <p14:creationId xmlns:p14="http://schemas.microsoft.com/office/powerpoint/2010/main" val="3572040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endParaRPr lang="en-US" dirty="0"/>
          </a:p>
        </p:txBody>
      </p:sp>
      <p:pic>
        <p:nvPicPr>
          <p:cNvPr id="5" name="Substituent conținut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009" y="0"/>
            <a:ext cx="12245009" cy="6887818"/>
          </a:xfrm>
        </p:spPr>
      </p:pic>
      <p:pic>
        <p:nvPicPr>
          <p:cNvPr id="7" name="I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0965" y="0"/>
            <a:ext cx="4665035" cy="6887818"/>
          </a:xfrm>
          <a:prstGeom prst="rect">
            <a:avLst/>
          </a:prstGeom>
        </p:spPr>
      </p:pic>
      <p:pic>
        <p:nvPicPr>
          <p:cNvPr id="9" name="Imagin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9495" y="0"/>
            <a:ext cx="4572000" cy="6887818"/>
          </a:xfrm>
          <a:prstGeom prst="rect">
            <a:avLst/>
          </a:prstGeom>
        </p:spPr>
      </p:pic>
    </p:spTree>
    <p:extLst>
      <p:ext uri="{BB962C8B-B14F-4D97-AF65-F5344CB8AC3E}">
        <p14:creationId xmlns:p14="http://schemas.microsoft.com/office/powerpoint/2010/main" val="131168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endParaRPr lang="en-US"/>
          </a:p>
        </p:txBody>
      </p:sp>
      <p:pic>
        <p:nvPicPr>
          <p:cNvPr id="5" name="Substituent conținut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202256" cy="6858000"/>
          </a:xfrm>
        </p:spPr>
      </p:pic>
      <p:pic>
        <p:nvPicPr>
          <p:cNvPr id="9" name="Imagin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7810" y="0"/>
            <a:ext cx="7195894" cy="6858000"/>
          </a:xfrm>
          <a:prstGeom prst="rect">
            <a:avLst/>
          </a:prstGeom>
        </p:spPr>
      </p:pic>
    </p:spTree>
    <p:extLst>
      <p:ext uri="{BB962C8B-B14F-4D97-AF65-F5344CB8AC3E}">
        <p14:creationId xmlns:p14="http://schemas.microsoft.com/office/powerpoint/2010/main" val="407040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ubstituent conținut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52" y="0"/>
            <a:ext cx="12205252" cy="6865455"/>
          </a:xfrm>
        </p:spPr>
      </p:pic>
      <p:sp>
        <p:nvSpPr>
          <p:cNvPr id="2" name="Titlu 1"/>
          <p:cNvSpPr>
            <a:spLocks noGrp="1"/>
          </p:cNvSpPr>
          <p:nvPr>
            <p:ph type="title"/>
          </p:nvPr>
        </p:nvSpPr>
        <p:spPr>
          <a:xfrm>
            <a:off x="781878" y="1213265"/>
            <a:ext cx="10018644" cy="3849066"/>
          </a:xfrm>
        </p:spPr>
        <p:txBody>
          <a:bodyPr>
            <a:normAutofit/>
          </a:bodyPr>
          <a:lstStyle/>
          <a:p>
            <a:pPr marL="457200" indent="-457200" algn="just">
              <a:buFont typeface="Arial" panose="020B0604020202020204" pitchFamily="34" charset="0"/>
              <a:buChar char="•"/>
            </a:pPr>
            <a:r>
              <a:rPr lang="ro-RO" sz="3200" b="1" dirty="0">
                <a:solidFill>
                  <a:schemeClr val="bg1"/>
                </a:solidFill>
                <a:latin typeface="+mn-lt"/>
              </a:rPr>
              <a:t>Chiar și Universul sau părți ale sale, având o structură neregulată, pot fi considerate fractali. Caracteristicile fractalilor vin în acord cu ordinea din geometria euclidiană și cu perfecțiunea cristalelor din lumea fizică.</a:t>
            </a:r>
            <a:endParaRPr lang="en-US" sz="3200" b="1" dirty="0">
              <a:solidFill>
                <a:schemeClr val="bg1"/>
              </a:solidFill>
              <a:latin typeface="+mn-lt"/>
            </a:endParaRPr>
          </a:p>
        </p:txBody>
      </p:sp>
    </p:spTree>
    <p:extLst>
      <p:ext uri="{BB962C8B-B14F-4D97-AF65-F5344CB8AC3E}">
        <p14:creationId xmlns:p14="http://schemas.microsoft.com/office/powerpoint/2010/main" val="1177301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ubstituent conținut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2000" cy="6858000"/>
          </a:xfrm>
        </p:spPr>
      </p:pic>
      <p:sp>
        <p:nvSpPr>
          <p:cNvPr id="2" name="Titlu 1"/>
          <p:cNvSpPr>
            <a:spLocks noGrp="1"/>
          </p:cNvSpPr>
          <p:nvPr>
            <p:ph type="title"/>
          </p:nvPr>
        </p:nvSpPr>
        <p:spPr>
          <a:xfrm>
            <a:off x="1249016" y="2766218"/>
            <a:ext cx="10515600" cy="1325563"/>
          </a:xfrm>
        </p:spPr>
        <p:txBody>
          <a:bodyPr>
            <a:normAutofit/>
          </a:bodyPr>
          <a:lstStyle/>
          <a:p>
            <a:r>
              <a:rPr lang="ro-RO" sz="6000" b="1" dirty="0">
                <a:solidFill>
                  <a:schemeClr val="bg1"/>
                </a:solidFill>
                <a:latin typeface="+mn-lt"/>
              </a:rPr>
              <a:t>Exemple de fractali cunoscuți</a:t>
            </a:r>
            <a:r>
              <a:rPr lang="en-US" sz="6000" b="1" dirty="0">
                <a:solidFill>
                  <a:schemeClr val="bg1"/>
                </a:solidFill>
                <a:latin typeface="+mn-lt"/>
              </a:rPr>
              <a:t>:</a:t>
            </a:r>
          </a:p>
        </p:txBody>
      </p:sp>
    </p:spTree>
    <p:extLst>
      <p:ext uri="{BB962C8B-B14F-4D97-AF65-F5344CB8AC3E}">
        <p14:creationId xmlns:p14="http://schemas.microsoft.com/office/powerpoint/2010/main" val="2480612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ubstituent conținut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Titlu 1"/>
          <p:cNvSpPr>
            <a:spLocks noGrp="1"/>
          </p:cNvSpPr>
          <p:nvPr>
            <p:ph type="title"/>
          </p:nvPr>
        </p:nvSpPr>
        <p:spPr>
          <a:xfrm>
            <a:off x="212035" y="0"/>
            <a:ext cx="11353800" cy="1325563"/>
          </a:xfrm>
        </p:spPr>
        <p:txBody>
          <a:bodyPr>
            <a:normAutofit/>
          </a:bodyPr>
          <a:lstStyle/>
          <a:p>
            <a:pPr algn="ctr"/>
            <a:r>
              <a:rPr lang="en-US" sz="5400" b="1" dirty="0" err="1">
                <a:solidFill>
                  <a:schemeClr val="bg1"/>
                </a:solidFill>
                <a:latin typeface="+mn-lt"/>
              </a:rPr>
              <a:t>Fulgul</a:t>
            </a:r>
            <a:r>
              <a:rPr lang="en-US" sz="5400" b="1" dirty="0">
                <a:solidFill>
                  <a:schemeClr val="bg1"/>
                </a:solidFill>
                <a:latin typeface="+mn-lt"/>
              </a:rPr>
              <a:t> </a:t>
            </a:r>
            <a:r>
              <a:rPr lang="en-US" sz="5400" b="1" dirty="0" err="1">
                <a:solidFill>
                  <a:schemeClr val="bg1"/>
                </a:solidFill>
                <a:latin typeface="+mn-lt"/>
              </a:rPr>
              <a:t>lui</a:t>
            </a:r>
            <a:r>
              <a:rPr lang="en-US" sz="5400" b="1" dirty="0">
                <a:solidFill>
                  <a:schemeClr val="bg1"/>
                </a:solidFill>
                <a:latin typeface="+mn-lt"/>
              </a:rPr>
              <a:t> Koch:</a:t>
            </a:r>
          </a:p>
        </p:txBody>
      </p:sp>
      <p:pic>
        <p:nvPicPr>
          <p:cNvPr id="9" name="Imagin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639" y="885409"/>
            <a:ext cx="5972591" cy="5972591"/>
          </a:xfrm>
          <a:prstGeom prst="rect">
            <a:avLst/>
          </a:prstGeom>
        </p:spPr>
      </p:pic>
    </p:spTree>
    <p:extLst>
      <p:ext uri="{BB962C8B-B14F-4D97-AF65-F5344CB8AC3E}">
        <p14:creationId xmlns:p14="http://schemas.microsoft.com/office/powerpoint/2010/main" val="1819240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ubstituent conținut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218504" cy="6872909"/>
          </a:xfrm>
        </p:spPr>
      </p:pic>
      <p:sp>
        <p:nvSpPr>
          <p:cNvPr id="2" name="Titlu 1"/>
          <p:cNvSpPr>
            <a:spLocks noGrp="1"/>
          </p:cNvSpPr>
          <p:nvPr>
            <p:ph type="title"/>
          </p:nvPr>
        </p:nvSpPr>
        <p:spPr>
          <a:xfrm>
            <a:off x="851452" y="0"/>
            <a:ext cx="10515600" cy="1325563"/>
          </a:xfrm>
        </p:spPr>
        <p:txBody>
          <a:bodyPr>
            <a:normAutofit/>
          </a:bodyPr>
          <a:lstStyle/>
          <a:p>
            <a:pPr algn="ctr"/>
            <a:r>
              <a:rPr lang="en-US" sz="5400" b="1" dirty="0" err="1">
                <a:solidFill>
                  <a:schemeClr val="bg1"/>
                </a:solidFill>
                <a:latin typeface="+mn-lt"/>
              </a:rPr>
              <a:t>Triunghiul</a:t>
            </a:r>
            <a:r>
              <a:rPr lang="en-US" sz="5400" b="1" dirty="0">
                <a:solidFill>
                  <a:schemeClr val="bg1"/>
                </a:solidFill>
                <a:latin typeface="+mn-lt"/>
              </a:rPr>
              <a:t> </a:t>
            </a:r>
            <a:r>
              <a:rPr lang="en-US" sz="5400" b="1" dirty="0" err="1">
                <a:solidFill>
                  <a:schemeClr val="bg1"/>
                </a:solidFill>
                <a:latin typeface="+mn-lt"/>
              </a:rPr>
              <a:t>lui</a:t>
            </a:r>
            <a:r>
              <a:rPr lang="en-US" sz="5400" b="1" dirty="0">
                <a:solidFill>
                  <a:schemeClr val="bg1"/>
                </a:solidFill>
                <a:latin typeface="+mn-lt"/>
              </a:rPr>
              <a:t> </a:t>
            </a:r>
            <a:r>
              <a:rPr lang="en-US" sz="5400" b="1" dirty="0" err="1">
                <a:solidFill>
                  <a:schemeClr val="bg1"/>
                </a:solidFill>
                <a:latin typeface="+mn-lt"/>
              </a:rPr>
              <a:t>Sierpinski</a:t>
            </a:r>
            <a:r>
              <a:rPr lang="en-US" sz="5400" b="1" dirty="0">
                <a:solidFill>
                  <a:schemeClr val="bg1"/>
                </a:solidFill>
                <a:latin typeface="+mn-lt"/>
              </a:rPr>
              <a:t>:</a:t>
            </a:r>
          </a:p>
        </p:txBody>
      </p:sp>
      <p:pic>
        <p:nvPicPr>
          <p:cNvPr id="11" name="Imagin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8608" y="1219546"/>
            <a:ext cx="6321288" cy="5512163"/>
          </a:xfrm>
          <a:prstGeom prst="rect">
            <a:avLst/>
          </a:prstGeom>
        </p:spPr>
      </p:pic>
    </p:spTree>
    <p:extLst>
      <p:ext uri="{BB962C8B-B14F-4D97-AF65-F5344CB8AC3E}">
        <p14:creationId xmlns:p14="http://schemas.microsoft.com/office/powerpoint/2010/main" val="1694205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ubstituent conținut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52" y="0"/>
            <a:ext cx="12205252" cy="6865455"/>
          </a:xfrm>
        </p:spPr>
      </p:pic>
      <p:sp>
        <p:nvSpPr>
          <p:cNvPr id="2" name="Titlu 1"/>
          <p:cNvSpPr>
            <a:spLocks noGrp="1"/>
          </p:cNvSpPr>
          <p:nvPr>
            <p:ph type="title"/>
          </p:nvPr>
        </p:nvSpPr>
        <p:spPr>
          <a:xfrm>
            <a:off x="652668" y="-89833"/>
            <a:ext cx="10515600" cy="1325563"/>
          </a:xfrm>
        </p:spPr>
        <p:txBody>
          <a:bodyPr>
            <a:normAutofit/>
          </a:bodyPr>
          <a:lstStyle/>
          <a:p>
            <a:pPr algn="ctr"/>
            <a:r>
              <a:rPr lang="en-US" sz="5400" b="1" dirty="0" err="1">
                <a:solidFill>
                  <a:schemeClr val="bg1"/>
                </a:solidFill>
                <a:latin typeface="+mn-lt"/>
              </a:rPr>
              <a:t>Copacul</a:t>
            </a:r>
            <a:r>
              <a:rPr lang="en-US" sz="5400" b="1" dirty="0">
                <a:solidFill>
                  <a:schemeClr val="bg1"/>
                </a:solidFill>
                <a:latin typeface="+mn-lt"/>
              </a:rPr>
              <a:t> “Y”:</a:t>
            </a:r>
          </a:p>
        </p:txBody>
      </p:sp>
      <p:pic>
        <p:nvPicPr>
          <p:cNvPr id="7" name="I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7790" y="1145897"/>
            <a:ext cx="6745357" cy="5581501"/>
          </a:xfrm>
          <a:prstGeom prst="rect">
            <a:avLst/>
          </a:prstGeom>
        </p:spPr>
      </p:pic>
    </p:spTree>
    <p:extLst>
      <p:ext uri="{BB962C8B-B14F-4D97-AF65-F5344CB8AC3E}">
        <p14:creationId xmlns:p14="http://schemas.microsoft.com/office/powerpoint/2010/main" val="1461044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ubstituent conținut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218504" cy="6872909"/>
          </a:xfrm>
        </p:spPr>
      </p:pic>
      <p:sp>
        <p:nvSpPr>
          <p:cNvPr id="2" name="Titlu 1"/>
          <p:cNvSpPr>
            <a:spLocks noGrp="1"/>
          </p:cNvSpPr>
          <p:nvPr>
            <p:ph type="title"/>
          </p:nvPr>
        </p:nvSpPr>
        <p:spPr>
          <a:xfrm>
            <a:off x="723899" y="-120270"/>
            <a:ext cx="10770704" cy="1325563"/>
          </a:xfrm>
        </p:spPr>
        <p:txBody>
          <a:bodyPr>
            <a:normAutofit/>
          </a:bodyPr>
          <a:lstStyle/>
          <a:p>
            <a:pPr algn="ctr"/>
            <a:r>
              <a:rPr lang="en-US" sz="5400" b="1" dirty="0">
                <a:solidFill>
                  <a:schemeClr val="bg1"/>
                </a:solidFill>
                <a:latin typeface="+mn-lt"/>
              </a:rPr>
              <a:t>Julia Set:</a:t>
            </a:r>
          </a:p>
        </p:txBody>
      </p:sp>
      <p:pic>
        <p:nvPicPr>
          <p:cNvPr id="7" name="I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4017" y="864705"/>
            <a:ext cx="5893075" cy="5893075"/>
          </a:xfrm>
          <a:prstGeom prst="rect">
            <a:avLst/>
          </a:prstGeom>
        </p:spPr>
      </p:pic>
    </p:spTree>
    <p:extLst>
      <p:ext uri="{BB962C8B-B14F-4D97-AF65-F5344CB8AC3E}">
        <p14:creationId xmlns:p14="http://schemas.microsoft.com/office/powerpoint/2010/main" val="1487871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440635" y="206099"/>
            <a:ext cx="10515600" cy="1325563"/>
          </a:xfrm>
        </p:spPr>
        <p:txBody>
          <a:bodyPr/>
          <a:lstStyle/>
          <a:p>
            <a:pPr algn="ctr"/>
            <a:r>
              <a:rPr lang="en-US" dirty="0" err="1"/>
              <a:t>sau</a:t>
            </a:r>
            <a:endParaRPr lang="en-US" dirty="0"/>
          </a:p>
        </p:txBody>
      </p:sp>
      <p:pic>
        <p:nvPicPr>
          <p:cNvPr id="5" name="Substituent conținut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5879" y="1650931"/>
            <a:ext cx="4351338" cy="4351338"/>
          </a:xfrm>
        </p:spPr>
      </p:pic>
      <p:sp>
        <p:nvSpPr>
          <p:cNvPr id="6" name="Dreptunghi 5"/>
          <p:cNvSpPr/>
          <p:nvPr/>
        </p:nvSpPr>
        <p:spPr>
          <a:xfrm>
            <a:off x="5247861" y="2464904"/>
            <a:ext cx="4664765" cy="2400657"/>
          </a:xfrm>
          <a:prstGeom prst="rect">
            <a:avLst/>
          </a:prstGeom>
        </p:spPr>
        <p:txBody>
          <a:bodyPr wrap="square">
            <a:spAutoFit/>
          </a:bodyPr>
          <a:lstStyle/>
          <a:p>
            <a:r>
              <a:rPr lang="en-US" sz="15000" b="1" dirty="0"/>
              <a:t>- TALI</a:t>
            </a:r>
          </a:p>
        </p:txBody>
      </p:sp>
      <p:sp>
        <p:nvSpPr>
          <p:cNvPr id="7" name="Dreptunghi 6"/>
          <p:cNvSpPr/>
          <p:nvPr/>
        </p:nvSpPr>
        <p:spPr>
          <a:xfrm>
            <a:off x="3152210" y="6121538"/>
            <a:ext cx="953146" cy="523220"/>
          </a:xfrm>
          <a:prstGeom prst="rect">
            <a:avLst/>
          </a:prstGeom>
        </p:spPr>
        <p:txBody>
          <a:bodyPr wrap="none">
            <a:spAutoFit/>
          </a:bodyPr>
          <a:lstStyle/>
          <a:p>
            <a:r>
              <a:rPr lang="en-US" sz="2800" dirty="0"/>
              <a:t>(</a:t>
            </a:r>
            <a:r>
              <a:rPr lang="en-US" sz="2800" dirty="0" err="1"/>
              <a:t>frac</a:t>
            </a:r>
            <a:r>
              <a:rPr lang="en-US" sz="2800" dirty="0"/>
              <a:t>)</a:t>
            </a:r>
          </a:p>
        </p:txBody>
      </p:sp>
    </p:spTree>
    <p:extLst>
      <p:ext uri="{BB962C8B-B14F-4D97-AF65-F5344CB8AC3E}">
        <p14:creationId xmlns:p14="http://schemas.microsoft.com/office/powerpoint/2010/main" val="112487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ubstituent conținut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Titlu 1"/>
          <p:cNvSpPr>
            <a:spLocks noGrp="1"/>
          </p:cNvSpPr>
          <p:nvPr>
            <p:ph type="title"/>
          </p:nvPr>
        </p:nvSpPr>
        <p:spPr>
          <a:xfrm>
            <a:off x="838199" y="-157543"/>
            <a:ext cx="10515600" cy="1325563"/>
          </a:xfrm>
        </p:spPr>
        <p:txBody>
          <a:bodyPr>
            <a:normAutofit/>
          </a:bodyPr>
          <a:lstStyle/>
          <a:p>
            <a:pPr algn="ctr"/>
            <a:r>
              <a:rPr lang="en-US" sz="5400" b="1" dirty="0">
                <a:solidFill>
                  <a:schemeClr val="bg1"/>
                </a:solidFill>
                <a:latin typeface="+mn-lt"/>
              </a:rPr>
              <a:t>Mandelbrot Set:</a:t>
            </a:r>
          </a:p>
        </p:txBody>
      </p:sp>
      <p:pic>
        <p:nvPicPr>
          <p:cNvPr id="7" name="I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7288" y="997225"/>
            <a:ext cx="8589894" cy="5726596"/>
          </a:xfrm>
          <a:prstGeom prst="rect">
            <a:avLst/>
          </a:prstGeom>
        </p:spPr>
      </p:pic>
    </p:spTree>
    <p:extLst>
      <p:ext uri="{BB962C8B-B14F-4D97-AF65-F5344CB8AC3E}">
        <p14:creationId xmlns:p14="http://schemas.microsoft.com/office/powerpoint/2010/main" val="1096241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u 1"/>
          <p:cNvSpPr>
            <a:spLocks noGrp="1"/>
          </p:cNvSpPr>
          <p:nvPr>
            <p:ph type="title"/>
          </p:nvPr>
        </p:nvSpPr>
        <p:spPr>
          <a:xfrm>
            <a:off x="690448" y="1987230"/>
            <a:ext cx="10515600" cy="1278145"/>
          </a:xfrm>
        </p:spPr>
        <p:txBody>
          <a:bodyPr>
            <a:noAutofit/>
          </a:bodyPr>
          <a:lstStyle/>
          <a:p>
            <a:r>
              <a:rPr lang="en-US" sz="4000" b="1" dirty="0">
                <a:solidFill>
                  <a:schemeClr val="bg1"/>
                </a:solidFill>
                <a:latin typeface="+mn-lt"/>
              </a:rPr>
              <a:t>…care p</a:t>
            </a:r>
            <a:r>
              <a:rPr lang="ro-RO" sz="4000" b="1" dirty="0" err="1">
                <a:solidFill>
                  <a:schemeClr val="bg1"/>
                </a:solidFill>
                <a:latin typeface="+mn-lt"/>
              </a:rPr>
              <a:t>robabil</a:t>
            </a:r>
            <a:r>
              <a:rPr lang="en-US" sz="4000" b="1" dirty="0">
                <a:solidFill>
                  <a:schemeClr val="bg1"/>
                </a:solidFill>
                <a:latin typeface="+mn-lt"/>
              </a:rPr>
              <a:t> c</a:t>
            </a:r>
            <a:r>
              <a:rPr lang="ro-RO" sz="4000" b="1" dirty="0">
                <a:solidFill>
                  <a:schemeClr val="bg1"/>
                </a:solidFill>
                <a:latin typeface="+mn-lt"/>
              </a:rPr>
              <a:t>ă</a:t>
            </a:r>
            <a:r>
              <a:rPr lang="en-US" sz="4000" b="1" dirty="0">
                <a:solidFill>
                  <a:schemeClr val="bg1"/>
                </a:solidFill>
                <a:latin typeface="+mn-lt"/>
              </a:rPr>
              <a:t> v-au </a:t>
            </a:r>
            <a:r>
              <a:rPr lang="en-US" sz="4000" b="1" dirty="0" err="1">
                <a:solidFill>
                  <a:schemeClr val="bg1"/>
                </a:solidFill>
                <a:latin typeface="+mn-lt"/>
              </a:rPr>
              <a:t>fost</a:t>
            </a:r>
            <a:r>
              <a:rPr lang="en-US" sz="4000" b="1" dirty="0">
                <a:solidFill>
                  <a:schemeClr val="bg1"/>
                </a:solidFill>
                <a:latin typeface="+mn-lt"/>
              </a:rPr>
              <a:t> </a:t>
            </a:r>
            <a:r>
              <a:rPr lang="en-US" sz="4000" b="1" dirty="0" err="1">
                <a:solidFill>
                  <a:schemeClr val="bg1"/>
                </a:solidFill>
                <a:latin typeface="+mn-lt"/>
              </a:rPr>
              <a:t>deja</a:t>
            </a:r>
            <a:r>
              <a:rPr lang="en-US" sz="4000" b="1" dirty="0">
                <a:solidFill>
                  <a:schemeClr val="bg1"/>
                </a:solidFill>
                <a:latin typeface="+mn-lt"/>
              </a:rPr>
              <a:t> </a:t>
            </a:r>
            <a:r>
              <a:rPr lang="en-US" sz="4000" b="1" dirty="0" err="1">
                <a:solidFill>
                  <a:schemeClr val="bg1"/>
                </a:solidFill>
                <a:latin typeface="+mn-lt"/>
              </a:rPr>
              <a:t>prezenta</a:t>
            </a:r>
            <a:r>
              <a:rPr lang="ro-RO" sz="4000" b="1" dirty="0">
                <a:solidFill>
                  <a:schemeClr val="bg1"/>
                </a:solidFill>
                <a:latin typeface="+mn-lt"/>
              </a:rPr>
              <a:t>te de către colegii mei.</a:t>
            </a:r>
            <a:br>
              <a:rPr lang="ro-RO" sz="4000" b="1" dirty="0">
                <a:solidFill>
                  <a:schemeClr val="bg1"/>
                </a:solidFill>
                <a:latin typeface="+mn-lt"/>
              </a:rPr>
            </a:br>
            <a:br>
              <a:rPr lang="ro-RO" sz="4000" b="1" dirty="0">
                <a:solidFill>
                  <a:schemeClr val="bg1"/>
                </a:solidFill>
                <a:latin typeface="+mn-lt"/>
              </a:rPr>
            </a:br>
            <a:r>
              <a:rPr lang="ro-RO" sz="4000" b="1" dirty="0">
                <a:solidFill>
                  <a:schemeClr val="bg1"/>
                </a:solidFill>
                <a:latin typeface="+mn-lt"/>
              </a:rPr>
              <a:t>Sper, în schimb, să nu fiți la fel de familiarizați și cu fractalul meu.</a:t>
            </a:r>
            <a:br>
              <a:rPr lang="ro-RO" sz="4000" b="1" dirty="0">
                <a:latin typeface="+mn-lt"/>
              </a:rPr>
            </a:br>
            <a:endParaRPr lang="en-US" sz="4000" b="1" dirty="0">
              <a:latin typeface="+mn-lt"/>
            </a:endParaRPr>
          </a:p>
        </p:txBody>
      </p:sp>
      <p:sp>
        <p:nvSpPr>
          <p:cNvPr id="6" name="Dreptunghi 5"/>
          <p:cNvSpPr/>
          <p:nvPr/>
        </p:nvSpPr>
        <p:spPr>
          <a:xfrm>
            <a:off x="5572005" y="5541926"/>
            <a:ext cx="5634043" cy="461665"/>
          </a:xfrm>
          <a:prstGeom prst="rect">
            <a:avLst/>
          </a:prstGeom>
        </p:spPr>
        <p:txBody>
          <a:bodyPr wrap="none">
            <a:spAutoFit/>
          </a:bodyPr>
          <a:lstStyle/>
          <a:p>
            <a:r>
              <a:rPr lang="ro-RO" sz="2400" dirty="0">
                <a:solidFill>
                  <a:schemeClr val="bg1"/>
                </a:solidFill>
              </a:rPr>
              <a:t>(</a:t>
            </a:r>
            <a:r>
              <a:rPr lang="en-US" sz="2400" dirty="0">
                <a:solidFill>
                  <a:schemeClr val="bg1"/>
                </a:solidFill>
              </a:rPr>
              <a:t>de</a:t>
            </a:r>
            <a:r>
              <a:rPr lang="ro-RO" sz="2400" dirty="0">
                <a:solidFill>
                  <a:schemeClr val="bg1"/>
                </a:solidFill>
              </a:rPr>
              <a:t>ș</a:t>
            </a:r>
            <a:r>
              <a:rPr lang="en-US" sz="2400" dirty="0" err="1">
                <a:solidFill>
                  <a:schemeClr val="bg1"/>
                </a:solidFill>
              </a:rPr>
              <a:t>i</a:t>
            </a:r>
            <a:r>
              <a:rPr lang="en-US" sz="2400" dirty="0">
                <a:solidFill>
                  <a:schemeClr val="bg1"/>
                </a:solidFill>
              </a:rPr>
              <a:t> </a:t>
            </a:r>
            <a:r>
              <a:rPr lang="en-US" sz="2400" dirty="0" err="1">
                <a:solidFill>
                  <a:schemeClr val="bg1"/>
                </a:solidFill>
              </a:rPr>
              <a:t>ideea</a:t>
            </a:r>
            <a:r>
              <a:rPr lang="en-US" sz="2400" dirty="0">
                <a:solidFill>
                  <a:schemeClr val="bg1"/>
                </a:solidFill>
              </a:rPr>
              <a:t> </a:t>
            </a:r>
            <a:r>
              <a:rPr lang="en-US" sz="2400" dirty="0" err="1">
                <a:solidFill>
                  <a:schemeClr val="bg1"/>
                </a:solidFill>
              </a:rPr>
              <a:t>este</a:t>
            </a:r>
            <a:r>
              <a:rPr lang="en-US" sz="2400" dirty="0">
                <a:solidFill>
                  <a:schemeClr val="bg1"/>
                </a:solidFill>
              </a:rPr>
              <a:t> </a:t>
            </a:r>
            <a:r>
              <a:rPr lang="en-US" sz="2400" dirty="0" err="1">
                <a:solidFill>
                  <a:schemeClr val="bg1"/>
                </a:solidFill>
              </a:rPr>
              <a:t>una</a:t>
            </a:r>
            <a:r>
              <a:rPr lang="en-US" sz="2400" dirty="0">
                <a:solidFill>
                  <a:schemeClr val="bg1"/>
                </a:solidFill>
              </a:rPr>
              <a:t> c</a:t>
            </a:r>
            <a:r>
              <a:rPr lang="ro-RO" sz="2400" dirty="0">
                <a:solidFill>
                  <a:schemeClr val="bg1"/>
                </a:solidFill>
              </a:rPr>
              <a:t>â</a:t>
            </a:r>
            <a:r>
              <a:rPr lang="en-US" sz="2400" dirty="0">
                <a:solidFill>
                  <a:schemeClr val="bg1"/>
                </a:solidFill>
              </a:rPr>
              <a:t>t se </a:t>
            </a:r>
            <a:r>
              <a:rPr lang="en-US" sz="2400" dirty="0" err="1">
                <a:solidFill>
                  <a:schemeClr val="bg1"/>
                </a:solidFill>
              </a:rPr>
              <a:t>poate</a:t>
            </a:r>
            <a:r>
              <a:rPr lang="en-US" sz="2400" dirty="0">
                <a:solidFill>
                  <a:schemeClr val="bg1"/>
                </a:solidFill>
              </a:rPr>
              <a:t> de banal</a:t>
            </a:r>
            <a:r>
              <a:rPr lang="ro-RO" sz="2400" dirty="0">
                <a:solidFill>
                  <a:schemeClr val="bg1"/>
                </a:solidFill>
              </a:rPr>
              <a:t>ă)</a:t>
            </a:r>
            <a:endParaRPr lang="en-US" sz="2400" dirty="0">
              <a:solidFill>
                <a:schemeClr val="bg1"/>
              </a:solidFill>
            </a:endParaRPr>
          </a:p>
        </p:txBody>
      </p:sp>
      <p:sp>
        <p:nvSpPr>
          <p:cNvPr id="8" name="Dreptunghi 7"/>
          <p:cNvSpPr/>
          <p:nvPr/>
        </p:nvSpPr>
        <p:spPr>
          <a:xfrm>
            <a:off x="3452883" y="4144609"/>
            <a:ext cx="3838699" cy="1107996"/>
          </a:xfrm>
          <a:prstGeom prst="rect">
            <a:avLst/>
          </a:prstGeom>
        </p:spPr>
        <p:txBody>
          <a:bodyPr wrap="square">
            <a:spAutoFit/>
          </a:bodyPr>
          <a:lstStyle/>
          <a:p>
            <a:r>
              <a:rPr lang="en-US" sz="6600" dirty="0">
                <a:solidFill>
                  <a:schemeClr val="bg1"/>
                </a:solidFill>
              </a:rPr>
              <a:t>😬😬😬</a:t>
            </a:r>
          </a:p>
        </p:txBody>
      </p:sp>
    </p:spTree>
    <p:extLst>
      <p:ext uri="{BB962C8B-B14F-4D97-AF65-F5344CB8AC3E}">
        <p14:creationId xmlns:p14="http://schemas.microsoft.com/office/powerpoint/2010/main" val="1846289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ubstituent conținut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454"/>
            <a:ext cx="12205252" cy="6865454"/>
          </a:xfrm>
        </p:spPr>
      </p:pic>
      <p:sp>
        <p:nvSpPr>
          <p:cNvPr id="6" name="Dreptunghi 5"/>
          <p:cNvSpPr/>
          <p:nvPr/>
        </p:nvSpPr>
        <p:spPr>
          <a:xfrm>
            <a:off x="2430085" y="1955401"/>
            <a:ext cx="7133043" cy="1569660"/>
          </a:xfrm>
          <a:prstGeom prst="rect">
            <a:avLst/>
          </a:prstGeom>
        </p:spPr>
        <p:txBody>
          <a:bodyPr wrap="none">
            <a:spAutoFit/>
          </a:bodyPr>
          <a:lstStyle/>
          <a:p>
            <a:r>
              <a:rPr lang="en-US" sz="9600" b="1" dirty="0" err="1">
                <a:solidFill>
                  <a:schemeClr val="bg1"/>
                </a:solidFill>
              </a:rPr>
              <a:t>Fractalul</a:t>
            </a:r>
            <a:r>
              <a:rPr lang="en-US" sz="9600" b="1" dirty="0">
                <a:solidFill>
                  <a:schemeClr val="bg1"/>
                </a:solidFill>
              </a:rPr>
              <a:t> meu</a:t>
            </a:r>
          </a:p>
        </p:txBody>
      </p:sp>
      <p:sp>
        <p:nvSpPr>
          <p:cNvPr id="7" name="Dreptunghi 6"/>
          <p:cNvSpPr/>
          <p:nvPr/>
        </p:nvSpPr>
        <p:spPr>
          <a:xfrm>
            <a:off x="2822502" y="4205674"/>
            <a:ext cx="6348213" cy="1446550"/>
          </a:xfrm>
          <a:prstGeom prst="rect">
            <a:avLst/>
          </a:prstGeom>
        </p:spPr>
        <p:txBody>
          <a:bodyPr wrap="none">
            <a:spAutoFit/>
          </a:bodyPr>
          <a:lstStyle/>
          <a:p>
            <a:r>
              <a:rPr lang="en-US" sz="8800" dirty="0">
                <a:solidFill>
                  <a:schemeClr val="bg1"/>
                </a:solidFill>
              </a:rPr>
              <a:t>🔥🔥🔥🔥🔥</a:t>
            </a:r>
          </a:p>
        </p:txBody>
      </p:sp>
      <p:sp>
        <p:nvSpPr>
          <p:cNvPr id="8" name="Dreptunghi 7"/>
          <p:cNvSpPr/>
          <p:nvPr/>
        </p:nvSpPr>
        <p:spPr>
          <a:xfrm>
            <a:off x="4652220" y="749625"/>
            <a:ext cx="2293641" cy="461665"/>
          </a:xfrm>
          <a:prstGeom prst="rect">
            <a:avLst/>
          </a:prstGeom>
        </p:spPr>
        <p:txBody>
          <a:bodyPr wrap="none">
            <a:spAutoFit/>
          </a:bodyPr>
          <a:lstStyle/>
          <a:p>
            <a:r>
              <a:rPr lang="ro-RO" sz="2400" dirty="0">
                <a:solidFill>
                  <a:schemeClr val="bg1"/>
                </a:solidFill>
              </a:rPr>
              <a:t>Așadar, în sfârșit,</a:t>
            </a:r>
            <a:endParaRPr lang="en-US" sz="2400" dirty="0">
              <a:solidFill>
                <a:schemeClr val="bg1"/>
              </a:solidFill>
            </a:endParaRPr>
          </a:p>
        </p:txBody>
      </p:sp>
    </p:spTree>
    <p:extLst>
      <p:ext uri="{BB962C8B-B14F-4D97-AF65-F5344CB8AC3E}">
        <p14:creationId xmlns:p14="http://schemas.microsoft.com/office/powerpoint/2010/main" val="41442465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ubstituent conținut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7564" y="-518203"/>
            <a:ext cx="13119652" cy="7376203"/>
          </a:xfrm>
        </p:spPr>
      </p:pic>
    </p:spTree>
    <p:extLst>
      <p:ext uri="{BB962C8B-B14F-4D97-AF65-F5344CB8AC3E}">
        <p14:creationId xmlns:p14="http://schemas.microsoft.com/office/powerpoint/2010/main" val="39213807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ubstituent conținut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008" y="0"/>
            <a:ext cx="12245008" cy="6887817"/>
          </a:xfrm>
        </p:spPr>
      </p:pic>
      <p:sp>
        <p:nvSpPr>
          <p:cNvPr id="2" name="Titlu 1"/>
          <p:cNvSpPr>
            <a:spLocks noGrp="1"/>
          </p:cNvSpPr>
          <p:nvPr>
            <p:ph type="title"/>
          </p:nvPr>
        </p:nvSpPr>
        <p:spPr>
          <a:xfrm>
            <a:off x="543340" y="129210"/>
            <a:ext cx="10515600" cy="1325563"/>
          </a:xfrm>
        </p:spPr>
        <p:txBody>
          <a:bodyPr>
            <a:normAutofit/>
          </a:bodyPr>
          <a:lstStyle/>
          <a:p>
            <a:pPr algn="ctr"/>
            <a:r>
              <a:rPr lang="ro-RO" sz="5400" b="1" dirty="0">
                <a:solidFill>
                  <a:schemeClr val="bg1"/>
                </a:solidFill>
              </a:rPr>
              <a:t>Inspirația</a:t>
            </a:r>
            <a:endParaRPr lang="en-US" sz="5400" b="1" dirty="0">
              <a:solidFill>
                <a:schemeClr val="bg1"/>
              </a:solidFill>
            </a:endParaRPr>
          </a:p>
        </p:txBody>
      </p:sp>
      <p:pic>
        <p:nvPicPr>
          <p:cNvPr id="8" name="I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2944" y="1447056"/>
            <a:ext cx="5260430" cy="5260430"/>
          </a:xfrm>
          <a:prstGeom prst="rect">
            <a:avLst/>
          </a:prstGeom>
        </p:spPr>
      </p:pic>
      <p:pic>
        <p:nvPicPr>
          <p:cNvPr id="10" name="Imagin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3440978"/>
            <a:ext cx="4247309" cy="1662884"/>
          </a:xfrm>
          <a:prstGeom prst="rect">
            <a:avLst/>
          </a:prstGeom>
        </p:spPr>
      </p:pic>
      <p:pic>
        <p:nvPicPr>
          <p:cNvPr id="12" name="Imagin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0" y="1722796"/>
            <a:ext cx="4187687" cy="1603115"/>
          </a:xfrm>
          <a:prstGeom prst="rect">
            <a:avLst/>
          </a:prstGeom>
        </p:spPr>
      </p:pic>
      <p:sp>
        <p:nvSpPr>
          <p:cNvPr id="15" name="Dreptunghi 14"/>
          <p:cNvSpPr/>
          <p:nvPr/>
        </p:nvSpPr>
        <p:spPr>
          <a:xfrm>
            <a:off x="2186608" y="3756224"/>
            <a:ext cx="3313728" cy="461665"/>
          </a:xfrm>
          <a:prstGeom prst="rect">
            <a:avLst/>
          </a:prstGeom>
        </p:spPr>
        <p:txBody>
          <a:bodyPr wrap="none">
            <a:spAutoFit/>
          </a:bodyPr>
          <a:lstStyle/>
          <a:p>
            <a:r>
              <a:rPr lang="ro-RO" sz="2400" b="1" dirty="0"/>
              <a:t>O</a:t>
            </a:r>
            <a:r>
              <a:rPr lang="en-US" sz="2400" b="1" dirty="0"/>
              <a:t> imagine de </a:t>
            </a:r>
            <a:r>
              <a:rPr lang="en-US" sz="2400" b="1" dirty="0" err="1"/>
              <a:t>pe</a:t>
            </a:r>
            <a:r>
              <a:rPr lang="en-US" sz="2400" b="1" dirty="0"/>
              <a:t> </a:t>
            </a:r>
            <a:r>
              <a:rPr lang="ro-RO" sz="2400" b="1" dirty="0"/>
              <a:t>G</a:t>
            </a:r>
            <a:r>
              <a:rPr lang="en-US" sz="2400" b="1" dirty="0" err="1"/>
              <a:t>oogle</a:t>
            </a:r>
            <a:r>
              <a:rPr lang="ro-RO" sz="2400" b="1" dirty="0"/>
              <a:t>.</a:t>
            </a:r>
            <a:endParaRPr lang="en-US" sz="2400" b="1" dirty="0"/>
          </a:p>
        </p:txBody>
      </p:sp>
      <p:sp>
        <p:nvSpPr>
          <p:cNvPr id="16" name="Dreptunghi 15"/>
          <p:cNvSpPr/>
          <p:nvPr/>
        </p:nvSpPr>
        <p:spPr>
          <a:xfrm>
            <a:off x="-145774" y="2014330"/>
            <a:ext cx="4187687" cy="461665"/>
          </a:xfrm>
          <a:prstGeom prst="rect">
            <a:avLst/>
          </a:prstGeom>
        </p:spPr>
        <p:txBody>
          <a:bodyPr wrap="square">
            <a:spAutoFit/>
          </a:bodyPr>
          <a:lstStyle/>
          <a:p>
            <a:r>
              <a:rPr lang="ro-RO" b="1" dirty="0"/>
              <a:t>       </a:t>
            </a:r>
            <a:r>
              <a:rPr lang="ro-RO" sz="2400" b="1" dirty="0"/>
              <a:t>Ce te-a inspirat să faci asta?</a:t>
            </a:r>
          </a:p>
        </p:txBody>
      </p:sp>
    </p:spTree>
    <p:extLst>
      <p:ext uri="{BB962C8B-B14F-4D97-AF65-F5344CB8AC3E}">
        <p14:creationId xmlns:p14="http://schemas.microsoft.com/office/powerpoint/2010/main" val="3727138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endParaRPr lang="en-US"/>
          </a:p>
        </p:txBody>
      </p:sp>
      <p:pic>
        <p:nvPicPr>
          <p:cNvPr id="5" name="Substituent conținut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78748" cy="6858000"/>
          </a:xfrm>
        </p:spPr>
      </p:pic>
      <p:sp>
        <p:nvSpPr>
          <p:cNvPr id="6" name="Dreptunghi 5"/>
          <p:cNvSpPr/>
          <p:nvPr/>
        </p:nvSpPr>
        <p:spPr>
          <a:xfrm>
            <a:off x="3008557" y="5762485"/>
            <a:ext cx="5698419" cy="923330"/>
          </a:xfrm>
          <a:prstGeom prst="rect">
            <a:avLst/>
          </a:prstGeom>
        </p:spPr>
        <p:txBody>
          <a:bodyPr wrap="none">
            <a:spAutoFit/>
          </a:bodyPr>
          <a:lstStyle/>
          <a:p>
            <a:r>
              <a:rPr lang="ro-RO" sz="5400" b="1" dirty="0">
                <a:solidFill>
                  <a:schemeClr val="bg1"/>
                </a:solidFill>
              </a:rPr>
              <a:t>P</a:t>
            </a:r>
            <a:r>
              <a:rPr lang="en-US" sz="5400" b="1" dirty="0" err="1">
                <a:solidFill>
                  <a:schemeClr val="bg1"/>
                </a:solidFill>
              </a:rPr>
              <a:t>unctul</a:t>
            </a:r>
            <a:r>
              <a:rPr lang="en-US" sz="5400" b="1" dirty="0">
                <a:solidFill>
                  <a:schemeClr val="bg1"/>
                </a:solidFill>
              </a:rPr>
              <a:t> de </a:t>
            </a:r>
            <a:r>
              <a:rPr lang="en-US" sz="5400" b="1" dirty="0" err="1">
                <a:solidFill>
                  <a:schemeClr val="bg1"/>
                </a:solidFill>
              </a:rPr>
              <a:t>plecare</a:t>
            </a:r>
            <a:r>
              <a:rPr lang="en-US" sz="5400" b="1" dirty="0">
                <a:solidFill>
                  <a:schemeClr val="bg1"/>
                </a:solidFill>
              </a:rPr>
              <a:t>:</a:t>
            </a:r>
          </a:p>
        </p:txBody>
      </p:sp>
      <p:pic>
        <p:nvPicPr>
          <p:cNvPr id="8" name="I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890" y="-381046"/>
            <a:ext cx="10620910" cy="5971346"/>
          </a:xfrm>
          <a:prstGeom prst="rect">
            <a:avLst/>
          </a:prstGeom>
        </p:spPr>
      </p:pic>
    </p:spTree>
    <p:extLst>
      <p:ext uri="{BB962C8B-B14F-4D97-AF65-F5344CB8AC3E}">
        <p14:creationId xmlns:p14="http://schemas.microsoft.com/office/powerpoint/2010/main" val="37433949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ubstituent conținut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1999" cy="6857999"/>
          </a:xfrm>
        </p:spPr>
      </p:pic>
      <p:sp>
        <p:nvSpPr>
          <p:cNvPr id="2" name="Titlu 1"/>
          <p:cNvSpPr>
            <a:spLocks noGrp="1"/>
          </p:cNvSpPr>
          <p:nvPr>
            <p:ph type="title"/>
          </p:nvPr>
        </p:nvSpPr>
        <p:spPr>
          <a:xfrm>
            <a:off x="757797" y="5679298"/>
            <a:ext cx="10515600" cy="1325563"/>
          </a:xfrm>
        </p:spPr>
        <p:txBody>
          <a:bodyPr>
            <a:normAutofit/>
          </a:bodyPr>
          <a:lstStyle/>
          <a:p>
            <a:pPr algn="ctr"/>
            <a:r>
              <a:rPr lang="en-US" sz="5400" b="1" dirty="0" err="1">
                <a:solidFill>
                  <a:schemeClr val="bg1"/>
                </a:solidFill>
                <a:latin typeface="+mn-lt"/>
              </a:rPr>
              <a:t>Dubla</a:t>
            </a:r>
            <a:r>
              <a:rPr lang="en-US" sz="5400" b="1" dirty="0">
                <a:solidFill>
                  <a:schemeClr val="bg1"/>
                </a:solidFill>
                <a:latin typeface="+mn-lt"/>
              </a:rPr>
              <a:t> </a:t>
            </a:r>
            <a:r>
              <a:rPr lang="en-US" sz="5400" b="1" dirty="0" err="1">
                <a:solidFill>
                  <a:schemeClr val="bg1"/>
                </a:solidFill>
                <a:latin typeface="+mn-lt"/>
              </a:rPr>
              <a:t>itera</a:t>
            </a:r>
            <a:r>
              <a:rPr lang="ro-RO" sz="5400" b="1" dirty="0">
                <a:solidFill>
                  <a:schemeClr val="bg1"/>
                </a:solidFill>
                <a:latin typeface="+mn-lt"/>
              </a:rPr>
              <a:t>ție</a:t>
            </a:r>
            <a:r>
              <a:rPr lang="en-US" sz="5400" b="1" dirty="0">
                <a:solidFill>
                  <a:schemeClr val="bg1"/>
                </a:solidFill>
                <a:latin typeface="+mn-lt"/>
              </a:rPr>
              <a:t>:</a:t>
            </a:r>
          </a:p>
        </p:txBody>
      </p:sp>
      <p:pic>
        <p:nvPicPr>
          <p:cNvPr id="7" name="I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797" y="-250015"/>
            <a:ext cx="10676403" cy="6002546"/>
          </a:xfrm>
          <a:prstGeom prst="rect">
            <a:avLst/>
          </a:prstGeom>
        </p:spPr>
      </p:pic>
    </p:spTree>
    <p:extLst>
      <p:ext uri="{BB962C8B-B14F-4D97-AF65-F5344CB8AC3E}">
        <p14:creationId xmlns:p14="http://schemas.microsoft.com/office/powerpoint/2010/main" val="20216444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ubstituent conținut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258261" cy="6895272"/>
          </a:xfrm>
        </p:spPr>
      </p:pic>
      <p:sp>
        <p:nvSpPr>
          <p:cNvPr id="2" name="Titlu 1"/>
          <p:cNvSpPr>
            <a:spLocks noGrp="1"/>
          </p:cNvSpPr>
          <p:nvPr>
            <p:ph type="title"/>
          </p:nvPr>
        </p:nvSpPr>
        <p:spPr>
          <a:xfrm>
            <a:off x="692030" y="5807127"/>
            <a:ext cx="10515600" cy="1325563"/>
          </a:xfrm>
        </p:spPr>
        <p:txBody>
          <a:bodyPr>
            <a:normAutofit/>
          </a:bodyPr>
          <a:lstStyle/>
          <a:p>
            <a:pPr algn="ctr"/>
            <a:r>
              <a:rPr lang="ro-RO" sz="5400" b="1" dirty="0">
                <a:solidFill>
                  <a:schemeClr val="bg1"/>
                </a:solidFill>
                <a:latin typeface="+mn-lt"/>
              </a:rPr>
              <a:t>În final</a:t>
            </a:r>
            <a:r>
              <a:rPr lang="en-US" sz="5400" b="1" dirty="0">
                <a:solidFill>
                  <a:schemeClr val="bg1"/>
                </a:solidFill>
                <a:latin typeface="+mn-lt"/>
              </a:rPr>
              <a:t>:</a:t>
            </a:r>
          </a:p>
        </p:txBody>
      </p:sp>
      <p:pic>
        <p:nvPicPr>
          <p:cNvPr id="7" name="I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976" y="-273918"/>
            <a:ext cx="11238308" cy="6318463"/>
          </a:xfrm>
          <a:prstGeom prst="rect">
            <a:avLst/>
          </a:prstGeom>
        </p:spPr>
      </p:pic>
    </p:spTree>
    <p:extLst>
      <p:ext uri="{BB962C8B-B14F-4D97-AF65-F5344CB8AC3E}">
        <p14:creationId xmlns:p14="http://schemas.microsoft.com/office/powerpoint/2010/main" val="13531170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ubstituent conținut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8460" cy="6861634"/>
          </a:xfrm>
        </p:spPr>
      </p:pic>
      <p:sp>
        <p:nvSpPr>
          <p:cNvPr id="2" name="Titlu 1"/>
          <p:cNvSpPr>
            <a:spLocks noGrp="1"/>
          </p:cNvSpPr>
          <p:nvPr>
            <p:ph type="title"/>
          </p:nvPr>
        </p:nvSpPr>
        <p:spPr>
          <a:xfrm>
            <a:off x="729018" y="5750801"/>
            <a:ext cx="10515600" cy="1325563"/>
          </a:xfrm>
        </p:spPr>
        <p:txBody>
          <a:bodyPr>
            <a:normAutofit/>
          </a:bodyPr>
          <a:lstStyle/>
          <a:p>
            <a:pPr algn="ctr"/>
            <a:r>
              <a:rPr lang="en-US" sz="5400" b="1" dirty="0" err="1">
                <a:solidFill>
                  <a:schemeClr val="bg1"/>
                </a:solidFill>
                <a:latin typeface="+mn-lt"/>
              </a:rPr>
              <a:t>Desigur</a:t>
            </a:r>
            <a:r>
              <a:rPr lang="en-US" sz="5400" b="1" dirty="0">
                <a:solidFill>
                  <a:schemeClr val="bg1"/>
                </a:solidFill>
                <a:latin typeface="+mn-lt"/>
              </a:rPr>
              <a:t>, </a:t>
            </a:r>
            <a:r>
              <a:rPr lang="ro-RO" sz="5400" b="1" dirty="0">
                <a:solidFill>
                  <a:schemeClr val="bg1"/>
                </a:solidFill>
                <a:latin typeface="+mn-lt"/>
              </a:rPr>
              <a:t>îl putem roti</a:t>
            </a:r>
            <a:r>
              <a:rPr lang="en-US" sz="5400" b="1" dirty="0">
                <a:solidFill>
                  <a:schemeClr val="bg1"/>
                </a:solidFill>
                <a:latin typeface="+mn-lt"/>
              </a:rPr>
              <a:t>:</a:t>
            </a:r>
          </a:p>
        </p:txBody>
      </p:sp>
      <p:pic>
        <p:nvPicPr>
          <p:cNvPr id="7" name="I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606" y="-298713"/>
            <a:ext cx="11291248" cy="6348227"/>
          </a:xfrm>
          <a:prstGeom prst="rect">
            <a:avLst/>
          </a:prstGeom>
        </p:spPr>
      </p:pic>
    </p:spTree>
    <p:extLst>
      <p:ext uri="{BB962C8B-B14F-4D97-AF65-F5344CB8AC3E}">
        <p14:creationId xmlns:p14="http://schemas.microsoft.com/office/powerpoint/2010/main" val="9523671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ubstituent conținut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261" y="0"/>
            <a:ext cx="12258261" cy="6895272"/>
          </a:xfrm>
        </p:spPr>
      </p:pic>
      <p:sp>
        <p:nvSpPr>
          <p:cNvPr id="2" name="Titlu 1"/>
          <p:cNvSpPr>
            <a:spLocks noGrp="1"/>
          </p:cNvSpPr>
          <p:nvPr>
            <p:ph type="title"/>
          </p:nvPr>
        </p:nvSpPr>
        <p:spPr>
          <a:xfrm>
            <a:off x="2044147" y="6010551"/>
            <a:ext cx="8239539" cy="999849"/>
          </a:xfrm>
        </p:spPr>
        <p:txBody>
          <a:bodyPr>
            <a:normAutofit/>
          </a:bodyPr>
          <a:lstStyle/>
          <a:p>
            <a:r>
              <a:rPr lang="ro-RO" sz="5400" b="1" dirty="0">
                <a:solidFill>
                  <a:schemeClr val="bg1"/>
                </a:solidFill>
                <a:latin typeface="+mn-lt"/>
              </a:rPr>
              <a:t>Modificând câteva unghiuri</a:t>
            </a:r>
            <a:r>
              <a:rPr lang="en-US" sz="5400" b="1" dirty="0">
                <a:solidFill>
                  <a:schemeClr val="bg1"/>
                </a:solidFill>
                <a:latin typeface="+mn-lt"/>
              </a:rPr>
              <a:t>:</a:t>
            </a:r>
          </a:p>
        </p:txBody>
      </p:sp>
      <p:pic>
        <p:nvPicPr>
          <p:cNvPr id="7" name="I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211" y="-214165"/>
            <a:ext cx="11248711" cy="6324312"/>
          </a:xfrm>
          <a:prstGeom prst="rect">
            <a:avLst/>
          </a:prstGeom>
        </p:spPr>
      </p:pic>
    </p:spTree>
    <p:extLst>
      <p:ext uri="{BB962C8B-B14F-4D97-AF65-F5344CB8AC3E}">
        <p14:creationId xmlns:p14="http://schemas.microsoft.com/office/powerpoint/2010/main" val="2503068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ubstituent conținut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Titlu 1"/>
          <p:cNvSpPr>
            <a:spLocks noGrp="1"/>
          </p:cNvSpPr>
          <p:nvPr>
            <p:ph type="title"/>
          </p:nvPr>
        </p:nvSpPr>
        <p:spPr>
          <a:xfrm>
            <a:off x="662609" y="458981"/>
            <a:ext cx="10813774" cy="1325563"/>
          </a:xfrm>
        </p:spPr>
        <p:txBody>
          <a:bodyPr>
            <a:normAutofit/>
          </a:bodyPr>
          <a:lstStyle/>
          <a:p>
            <a:pPr algn="ctr"/>
            <a:r>
              <a:rPr lang="en-US" sz="6000" b="1" dirty="0">
                <a:solidFill>
                  <a:schemeClr val="bg1"/>
                </a:solidFill>
              </a:rPr>
              <a:t>CE SUNT FRACTALII?</a:t>
            </a:r>
          </a:p>
        </p:txBody>
      </p:sp>
      <p:sp>
        <p:nvSpPr>
          <p:cNvPr id="6" name="Dreptunghi 5"/>
          <p:cNvSpPr/>
          <p:nvPr/>
        </p:nvSpPr>
        <p:spPr>
          <a:xfrm>
            <a:off x="993913" y="2243525"/>
            <a:ext cx="10217426" cy="4031873"/>
          </a:xfrm>
          <a:prstGeom prst="rect">
            <a:avLst/>
          </a:prstGeom>
        </p:spPr>
        <p:txBody>
          <a:bodyPr wrap="square">
            <a:spAutoFit/>
          </a:bodyPr>
          <a:lstStyle/>
          <a:p>
            <a:pPr marL="285750" indent="-285750" algn="just">
              <a:buFont typeface="Arial" panose="020B0604020202020204" pitchFamily="34" charset="0"/>
              <a:buChar char="•"/>
            </a:pPr>
            <a:r>
              <a:rPr lang="en-US" sz="3200" b="1" dirty="0" err="1">
                <a:solidFill>
                  <a:schemeClr val="bg1"/>
                </a:solidFill>
              </a:rPr>
              <a:t>Fractalii</a:t>
            </a:r>
            <a:r>
              <a:rPr lang="en-US" sz="3200" b="1" dirty="0">
                <a:solidFill>
                  <a:schemeClr val="bg1"/>
                </a:solidFill>
              </a:rPr>
              <a:t> </a:t>
            </a:r>
            <a:r>
              <a:rPr lang="en-US" sz="3200" b="1" dirty="0" err="1">
                <a:solidFill>
                  <a:schemeClr val="bg1"/>
                </a:solidFill>
              </a:rPr>
              <a:t>sunt</a:t>
            </a:r>
            <a:r>
              <a:rPr lang="en-US" sz="3200" b="1" dirty="0">
                <a:solidFill>
                  <a:schemeClr val="bg1"/>
                </a:solidFill>
              </a:rPr>
              <a:t> </a:t>
            </a:r>
            <a:r>
              <a:rPr lang="en-US" sz="3200" b="1" dirty="0" err="1">
                <a:solidFill>
                  <a:schemeClr val="bg1"/>
                </a:solidFill>
              </a:rPr>
              <a:t>forme</a:t>
            </a:r>
            <a:r>
              <a:rPr lang="en-US" sz="3200" b="1" dirty="0">
                <a:solidFill>
                  <a:schemeClr val="bg1"/>
                </a:solidFill>
              </a:rPr>
              <a:t> </a:t>
            </a:r>
            <a:r>
              <a:rPr lang="ro-RO" sz="3200" b="1" dirty="0">
                <a:solidFill>
                  <a:schemeClr val="bg1"/>
                </a:solidFill>
              </a:rPr>
              <a:t>ș</a:t>
            </a:r>
            <a:r>
              <a:rPr lang="en-US" sz="3200" b="1" dirty="0" err="1">
                <a:solidFill>
                  <a:schemeClr val="bg1"/>
                </a:solidFill>
              </a:rPr>
              <a:t>i</a:t>
            </a:r>
            <a:r>
              <a:rPr lang="en-US" sz="3200" b="1" dirty="0">
                <a:solidFill>
                  <a:schemeClr val="bg1"/>
                </a:solidFill>
              </a:rPr>
              <a:t> </a:t>
            </a:r>
            <a:r>
              <a:rPr lang="en-US" sz="3200" b="1" dirty="0" err="1">
                <a:solidFill>
                  <a:schemeClr val="bg1"/>
                </a:solidFill>
              </a:rPr>
              <a:t>modele</a:t>
            </a:r>
            <a:r>
              <a:rPr lang="en-US" sz="3200" b="1" dirty="0">
                <a:solidFill>
                  <a:schemeClr val="bg1"/>
                </a:solidFill>
              </a:rPr>
              <a:t> </a:t>
            </a:r>
            <a:r>
              <a:rPr lang="en-US" sz="3200" b="1" dirty="0" err="1">
                <a:solidFill>
                  <a:schemeClr val="bg1"/>
                </a:solidFill>
              </a:rPr>
              <a:t>extraordinare</a:t>
            </a:r>
            <a:r>
              <a:rPr lang="en-US" sz="3200" b="1" dirty="0">
                <a:solidFill>
                  <a:schemeClr val="bg1"/>
                </a:solidFill>
              </a:rPr>
              <a:t> create cu </a:t>
            </a:r>
            <a:r>
              <a:rPr lang="en-US" sz="3200" b="1" dirty="0" err="1">
                <a:solidFill>
                  <a:schemeClr val="bg1"/>
                </a:solidFill>
              </a:rPr>
              <a:t>ajutorul</a:t>
            </a:r>
            <a:r>
              <a:rPr lang="en-US" sz="3200" b="1" dirty="0">
                <a:solidFill>
                  <a:schemeClr val="bg1"/>
                </a:solidFill>
              </a:rPr>
              <a:t> </a:t>
            </a:r>
            <a:r>
              <a:rPr lang="en-US" sz="3200" b="1" dirty="0" err="1">
                <a:solidFill>
                  <a:schemeClr val="bg1"/>
                </a:solidFill>
              </a:rPr>
              <a:t>ecua</a:t>
            </a:r>
            <a:r>
              <a:rPr lang="ro-RO" sz="3200" b="1" dirty="0">
                <a:solidFill>
                  <a:schemeClr val="bg1"/>
                </a:solidFill>
              </a:rPr>
              <a:t>ț</a:t>
            </a:r>
            <a:r>
              <a:rPr lang="en-US" sz="3200" b="1" dirty="0" err="1">
                <a:solidFill>
                  <a:schemeClr val="bg1"/>
                </a:solidFill>
              </a:rPr>
              <a:t>iilor</a:t>
            </a:r>
            <a:r>
              <a:rPr lang="en-US" sz="3200" b="1" dirty="0">
                <a:solidFill>
                  <a:schemeClr val="bg1"/>
                </a:solidFill>
              </a:rPr>
              <a:t> </a:t>
            </a:r>
            <a:r>
              <a:rPr lang="en-US" sz="3200" b="1" dirty="0" err="1">
                <a:solidFill>
                  <a:schemeClr val="bg1"/>
                </a:solidFill>
              </a:rPr>
              <a:t>matematice</a:t>
            </a:r>
            <a:r>
              <a:rPr lang="en-US" sz="3200" b="1" dirty="0">
                <a:solidFill>
                  <a:schemeClr val="bg1"/>
                </a:solidFill>
              </a:rPr>
              <a:t>.</a:t>
            </a:r>
          </a:p>
          <a:p>
            <a:pPr marL="285750" indent="-285750">
              <a:buFont typeface="Arial" panose="020B0604020202020204" pitchFamily="34" charset="0"/>
              <a:buChar char="•"/>
            </a:pPr>
            <a:endParaRPr lang="en-US" sz="3200" b="1" dirty="0">
              <a:solidFill>
                <a:schemeClr val="bg1"/>
              </a:solidFill>
            </a:endParaRPr>
          </a:p>
          <a:p>
            <a:pPr marL="285750" indent="-285750" algn="just">
              <a:buFont typeface="Arial" panose="020B0604020202020204" pitchFamily="34" charset="0"/>
              <a:buChar char="•"/>
            </a:pPr>
            <a:r>
              <a:rPr lang="en-US" sz="3200" b="1" dirty="0">
                <a:solidFill>
                  <a:schemeClr val="bg1"/>
                </a:solidFill>
              </a:rPr>
              <a:t>O </a:t>
            </a:r>
            <a:r>
              <a:rPr lang="en-US" sz="3200" b="1" dirty="0" err="1">
                <a:solidFill>
                  <a:schemeClr val="bg1"/>
                </a:solidFill>
              </a:rPr>
              <a:t>defini</a:t>
            </a:r>
            <a:r>
              <a:rPr lang="ro-RO" sz="3200" b="1" dirty="0">
                <a:solidFill>
                  <a:schemeClr val="bg1"/>
                </a:solidFill>
              </a:rPr>
              <a:t>ț</a:t>
            </a:r>
            <a:r>
              <a:rPr lang="en-US" sz="3200" b="1" dirty="0" err="1">
                <a:solidFill>
                  <a:schemeClr val="bg1"/>
                </a:solidFill>
              </a:rPr>
              <a:t>ie</a:t>
            </a:r>
            <a:r>
              <a:rPr lang="en-US" sz="3200" b="1" dirty="0">
                <a:solidFill>
                  <a:schemeClr val="bg1"/>
                </a:solidFill>
              </a:rPr>
              <a:t> </a:t>
            </a:r>
            <a:r>
              <a:rPr lang="en-US" sz="3200" b="1" dirty="0" err="1">
                <a:solidFill>
                  <a:schemeClr val="bg1"/>
                </a:solidFill>
              </a:rPr>
              <a:t>intuitiva</a:t>
            </a:r>
            <a:r>
              <a:rPr lang="en-US" sz="3200" b="1" dirty="0">
                <a:solidFill>
                  <a:schemeClr val="bg1"/>
                </a:solidFill>
              </a:rPr>
              <a:t> a </a:t>
            </a:r>
            <a:r>
              <a:rPr lang="en-US" sz="3200" b="1" dirty="0" err="1">
                <a:solidFill>
                  <a:schemeClr val="bg1"/>
                </a:solidFill>
              </a:rPr>
              <a:t>fractalului</a:t>
            </a:r>
            <a:r>
              <a:rPr lang="en-US" sz="3200" b="1" dirty="0">
                <a:solidFill>
                  <a:schemeClr val="bg1"/>
                </a:solidFill>
              </a:rPr>
              <a:t> </a:t>
            </a:r>
            <a:r>
              <a:rPr lang="en-US" sz="3200" b="1" dirty="0" err="1">
                <a:solidFill>
                  <a:schemeClr val="bg1"/>
                </a:solidFill>
              </a:rPr>
              <a:t>este</a:t>
            </a:r>
            <a:r>
              <a:rPr lang="en-US" sz="3200" b="1" dirty="0">
                <a:solidFill>
                  <a:schemeClr val="bg1"/>
                </a:solidFill>
              </a:rPr>
              <a:t> </a:t>
            </a:r>
            <a:r>
              <a:rPr lang="en-US" sz="3200" b="1" dirty="0" err="1">
                <a:solidFill>
                  <a:schemeClr val="bg1"/>
                </a:solidFill>
              </a:rPr>
              <a:t>aceasta</a:t>
            </a:r>
            <a:r>
              <a:rPr lang="en-US" sz="3200" b="1" dirty="0">
                <a:solidFill>
                  <a:schemeClr val="bg1"/>
                </a:solidFill>
              </a:rPr>
              <a:t>: Un fractal </a:t>
            </a:r>
            <a:r>
              <a:rPr lang="en-US" sz="3200" b="1" dirty="0" err="1">
                <a:solidFill>
                  <a:schemeClr val="bg1"/>
                </a:solidFill>
              </a:rPr>
              <a:t>este</a:t>
            </a:r>
            <a:r>
              <a:rPr lang="en-US" sz="3200" b="1" dirty="0">
                <a:solidFill>
                  <a:schemeClr val="bg1"/>
                </a:solidFill>
              </a:rPr>
              <a:t> o </a:t>
            </a:r>
            <a:r>
              <a:rPr lang="en-US" sz="3200" b="1" dirty="0" err="1">
                <a:solidFill>
                  <a:schemeClr val="bg1"/>
                </a:solidFill>
              </a:rPr>
              <a:t>figur</a:t>
            </a:r>
            <a:r>
              <a:rPr lang="ro-RO" sz="3200" b="1" dirty="0">
                <a:solidFill>
                  <a:schemeClr val="bg1"/>
                </a:solidFill>
              </a:rPr>
              <a:t>ă</a:t>
            </a:r>
            <a:r>
              <a:rPr lang="en-US" sz="3200" b="1" dirty="0">
                <a:solidFill>
                  <a:schemeClr val="bg1"/>
                </a:solidFill>
              </a:rPr>
              <a:t> geometric</a:t>
            </a:r>
            <a:r>
              <a:rPr lang="ro-RO" sz="3200" b="1" dirty="0">
                <a:solidFill>
                  <a:schemeClr val="bg1"/>
                </a:solidFill>
              </a:rPr>
              <a:t>ă</a:t>
            </a:r>
            <a:r>
              <a:rPr lang="en-US" sz="3200" b="1" dirty="0">
                <a:solidFill>
                  <a:schemeClr val="bg1"/>
                </a:solidFill>
              </a:rPr>
              <a:t> </a:t>
            </a:r>
            <a:r>
              <a:rPr lang="en-US" sz="3200" b="1" dirty="0" err="1">
                <a:solidFill>
                  <a:schemeClr val="bg1"/>
                </a:solidFill>
              </a:rPr>
              <a:t>fragmentat</a:t>
            </a:r>
            <a:r>
              <a:rPr lang="ro-RO" sz="3200" b="1" dirty="0">
                <a:solidFill>
                  <a:schemeClr val="bg1"/>
                </a:solidFill>
              </a:rPr>
              <a:t>ă</a:t>
            </a:r>
            <a:r>
              <a:rPr lang="en-US" sz="3200" b="1" dirty="0">
                <a:solidFill>
                  <a:schemeClr val="bg1"/>
                </a:solidFill>
              </a:rPr>
              <a:t> </a:t>
            </a:r>
            <a:r>
              <a:rPr lang="en-US" sz="3200" b="1" dirty="0" err="1">
                <a:solidFill>
                  <a:schemeClr val="bg1"/>
                </a:solidFill>
              </a:rPr>
              <a:t>sau</a:t>
            </a:r>
            <a:r>
              <a:rPr lang="en-US" sz="3200" b="1" dirty="0">
                <a:solidFill>
                  <a:schemeClr val="bg1"/>
                </a:solidFill>
              </a:rPr>
              <a:t> </a:t>
            </a:r>
            <a:r>
              <a:rPr lang="en-US" sz="3200" b="1" dirty="0" err="1">
                <a:solidFill>
                  <a:schemeClr val="bg1"/>
                </a:solidFill>
              </a:rPr>
              <a:t>fr</a:t>
            </a:r>
            <a:r>
              <a:rPr lang="ro-RO" sz="3200" b="1" dirty="0">
                <a:solidFill>
                  <a:schemeClr val="bg1"/>
                </a:solidFill>
              </a:rPr>
              <a:t>â</a:t>
            </a:r>
            <a:r>
              <a:rPr lang="en-US" sz="3200" b="1" dirty="0" err="1">
                <a:solidFill>
                  <a:schemeClr val="bg1"/>
                </a:solidFill>
              </a:rPr>
              <a:t>nt</a:t>
            </a:r>
            <a:r>
              <a:rPr lang="ro-RO" sz="3200" b="1" dirty="0">
                <a:solidFill>
                  <a:schemeClr val="bg1"/>
                </a:solidFill>
              </a:rPr>
              <a:t>ă</a:t>
            </a:r>
            <a:r>
              <a:rPr lang="en-US" sz="3200" b="1" dirty="0">
                <a:solidFill>
                  <a:schemeClr val="bg1"/>
                </a:solidFill>
              </a:rPr>
              <a:t>, care </a:t>
            </a:r>
            <a:r>
              <a:rPr lang="en-US" sz="3200" b="1" dirty="0" err="1">
                <a:solidFill>
                  <a:schemeClr val="bg1"/>
                </a:solidFill>
              </a:rPr>
              <a:t>poate</a:t>
            </a:r>
            <a:r>
              <a:rPr lang="en-US" sz="3200" b="1" dirty="0">
                <a:solidFill>
                  <a:schemeClr val="bg1"/>
                </a:solidFill>
              </a:rPr>
              <a:t> fi </a:t>
            </a:r>
            <a:r>
              <a:rPr lang="en-US" sz="3200" b="1" dirty="0" err="1">
                <a:solidFill>
                  <a:schemeClr val="bg1"/>
                </a:solidFill>
              </a:rPr>
              <a:t>divizat</a:t>
            </a:r>
            <a:r>
              <a:rPr lang="ro-RO" sz="3200" b="1" dirty="0">
                <a:solidFill>
                  <a:schemeClr val="bg1"/>
                </a:solidFill>
              </a:rPr>
              <a:t>ă</a:t>
            </a:r>
            <a:r>
              <a:rPr lang="en-US" sz="3200" b="1" dirty="0">
                <a:solidFill>
                  <a:schemeClr val="bg1"/>
                </a:solidFill>
              </a:rPr>
              <a:t> </a:t>
            </a:r>
            <a:r>
              <a:rPr lang="ro-RO" sz="3200" b="1" dirty="0">
                <a:solidFill>
                  <a:schemeClr val="bg1"/>
                </a:solidFill>
              </a:rPr>
              <a:t>î</a:t>
            </a:r>
            <a:r>
              <a:rPr lang="en-US" sz="3200" b="1" dirty="0">
                <a:solidFill>
                  <a:schemeClr val="bg1"/>
                </a:solidFill>
              </a:rPr>
              <a:t>n p</a:t>
            </a:r>
            <a:r>
              <a:rPr lang="ro-RO" sz="3200" b="1" dirty="0">
                <a:solidFill>
                  <a:schemeClr val="bg1"/>
                </a:solidFill>
              </a:rPr>
              <a:t>ă</a:t>
            </a:r>
            <a:r>
              <a:rPr lang="en-US" sz="3200" b="1" dirty="0">
                <a:solidFill>
                  <a:schemeClr val="bg1"/>
                </a:solidFill>
              </a:rPr>
              <a:t>r</a:t>
            </a:r>
            <a:r>
              <a:rPr lang="ro-RO" sz="3200" b="1" dirty="0">
                <a:solidFill>
                  <a:schemeClr val="bg1"/>
                </a:solidFill>
              </a:rPr>
              <a:t>ț</a:t>
            </a:r>
            <a:r>
              <a:rPr lang="en-US" sz="3200" b="1" dirty="0" err="1">
                <a:solidFill>
                  <a:schemeClr val="bg1"/>
                </a:solidFill>
              </a:rPr>
              <a:t>i</a:t>
            </a:r>
            <a:r>
              <a:rPr lang="en-US" sz="3200" b="1" dirty="0">
                <a:solidFill>
                  <a:schemeClr val="bg1"/>
                </a:solidFill>
              </a:rPr>
              <a:t>, </a:t>
            </a:r>
            <a:r>
              <a:rPr lang="en-US" sz="3200" b="1" dirty="0" err="1">
                <a:solidFill>
                  <a:schemeClr val="bg1"/>
                </a:solidFill>
              </a:rPr>
              <a:t>astfel</a:t>
            </a:r>
            <a:r>
              <a:rPr lang="en-US" sz="3200" b="1" dirty="0">
                <a:solidFill>
                  <a:schemeClr val="bg1"/>
                </a:solidFill>
              </a:rPr>
              <a:t> </a:t>
            </a:r>
            <a:r>
              <a:rPr lang="ro-RO" sz="3200" b="1" dirty="0">
                <a:solidFill>
                  <a:schemeClr val="bg1"/>
                </a:solidFill>
              </a:rPr>
              <a:t>î</a:t>
            </a:r>
            <a:r>
              <a:rPr lang="en-US" sz="3200" b="1" dirty="0" err="1">
                <a:solidFill>
                  <a:schemeClr val="bg1"/>
                </a:solidFill>
              </a:rPr>
              <a:t>nc</a:t>
            </a:r>
            <a:r>
              <a:rPr lang="ro-RO" sz="3200" b="1" dirty="0">
                <a:solidFill>
                  <a:schemeClr val="bg1"/>
                </a:solidFill>
              </a:rPr>
              <a:t>â</a:t>
            </a:r>
            <a:r>
              <a:rPr lang="en-US" sz="3200" b="1" dirty="0">
                <a:solidFill>
                  <a:schemeClr val="bg1"/>
                </a:solidFill>
              </a:rPr>
              <a:t>t </a:t>
            </a:r>
            <a:r>
              <a:rPr lang="en-US" sz="3200" b="1" dirty="0" err="1">
                <a:solidFill>
                  <a:schemeClr val="bg1"/>
                </a:solidFill>
              </a:rPr>
              <a:t>fiecare</a:t>
            </a:r>
            <a:r>
              <a:rPr lang="en-US" sz="3200" b="1" dirty="0">
                <a:solidFill>
                  <a:schemeClr val="bg1"/>
                </a:solidFill>
              </a:rPr>
              <a:t> </a:t>
            </a:r>
            <a:r>
              <a:rPr lang="en-US" sz="3200" b="1" dirty="0" err="1">
                <a:solidFill>
                  <a:schemeClr val="bg1"/>
                </a:solidFill>
              </a:rPr>
              <a:t>dintre</a:t>
            </a:r>
            <a:r>
              <a:rPr lang="en-US" sz="3200" b="1" dirty="0">
                <a:solidFill>
                  <a:schemeClr val="bg1"/>
                </a:solidFill>
              </a:rPr>
              <a:t> </a:t>
            </a:r>
            <a:r>
              <a:rPr lang="en-US" sz="3200" b="1" dirty="0" err="1">
                <a:solidFill>
                  <a:schemeClr val="bg1"/>
                </a:solidFill>
              </a:rPr>
              <a:t>acestea</a:t>
            </a:r>
            <a:r>
              <a:rPr lang="en-US" sz="3200" b="1" dirty="0">
                <a:solidFill>
                  <a:schemeClr val="bg1"/>
                </a:solidFill>
              </a:rPr>
              <a:t> s</a:t>
            </a:r>
            <a:r>
              <a:rPr lang="ro-RO" sz="3200" b="1" dirty="0">
                <a:solidFill>
                  <a:schemeClr val="bg1"/>
                </a:solidFill>
              </a:rPr>
              <a:t>ă</a:t>
            </a:r>
            <a:r>
              <a:rPr lang="en-US" sz="3200" b="1" dirty="0">
                <a:solidFill>
                  <a:schemeClr val="bg1"/>
                </a:solidFill>
              </a:rPr>
              <a:t> fie (</a:t>
            </a:r>
            <a:r>
              <a:rPr lang="en-US" sz="3200" b="1" dirty="0" err="1">
                <a:solidFill>
                  <a:schemeClr val="bg1"/>
                </a:solidFill>
              </a:rPr>
              <a:t>cel</a:t>
            </a:r>
            <a:r>
              <a:rPr lang="en-US" sz="3200" b="1" dirty="0">
                <a:solidFill>
                  <a:schemeClr val="bg1"/>
                </a:solidFill>
              </a:rPr>
              <a:t> </a:t>
            </a:r>
            <a:r>
              <a:rPr lang="en-US" sz="3200" b="1" dirty="0" err="1">
                <a:solidFill>
                  <a:schemeClr val="bg1"/>
                </a:solidFill>
              </a:rPr>
              <a:t>pu</a:t>
            </a:r>
            <a:r>
              <a:rPr lang="ro-RO" sz="3200" b="1" dirty="0">
                <a:solidFill>
                  <a:schemeClr val="bg1"/>
                </a:solidFill>
              </a:rPr>
              <a:t>ț</a:t>
            </a:r>
            <a:r>
              <a:rPr lang="en-US" sz="3200" b="1" dirty="0">
                <a:solidFill>
                  <a:schemeClr val="bg1"/>
                </a:solidFill>
              </a:rPr>
              <a:t>in </a:t>
            </a:r>
            <a:r>
              <a:rPr lang="en-US" sz="3200" b="1" dirty="0" err="1">
                <a:solidFill>
                  <a:schemeClr val="bg1"/>
                </a:solidFill>
              </a:rPr>
              <a:t>aproximativ</a:t>
            </a:r>
            <a:r>
              <a:rPr lang="en-US" sz="3200" b="1" dirty="0">
                <a:solidFill>
                  <a:schemeClr val="bg1"/>
                </a:solidFill>
              </a:rPr>
              <a:t>) o </a:t>
            </a:r>
            <a:r>
              <a:rPr lang="en-US" sz="3200" b="1" dirty="0" err="1">
                <a:solidFill>
                  <a:schemeClr val="bg1"/>
                </a:solidFill>
              </a:rPr>
              <a:t>copie</a:t>
            </a:r>
            <a:r>
              <a:rPr lang="en-US" sz="3200" b="1" dirty="0">
                <a:solidFill>
                  <a:schemeClr val="bg1"/>
                </a:solidFill>
              </a:rPr>
              <a:t> </a:t>
            </a:r>
            <a:r>
              <a:rPr lang="en-US" sz="3200" b="1" dirty="0" err="1">
                <a:solidFill>
                  <a:schemeClr val="bg1"/>
                </a:solidFill>
              </a:rPr>
              <a:t>miniatural</a:t>
            </a:r>
            <a:r>
              <a:rPr lang="ro-RO" sz="3200" b="1" dirty="0">
                <a:solidFill>
                  <a:schemeClr val="bg1"/>
                </a:solidFill>
              </a:rPr>
              <a:t>ă</a:t>
            </a:r>
            <a:r>
              <a:rPr lang="en-US" sz="3200" b="1" dirty="0">
                <a:solidFill>
                  <a:schemeClr val="bg1"/>
                </a:solidFill>
              </a:rPr>
              <a:t> a </a:t>
            </a:r>
            <a:r>
              <a:rPr lang="ro-RO" sz="3200" b="1" dirty="0">
                <a:solidFill>
                  <a:schemeClr val="bg1"/>
                </a:solidFill>
              </a:rPr>
              <a:t>î</a:t>
            </a:r>
            <a:r>
              <a:rPr lang="en-US" sz="3200" b="1" dirty="0" err="1">
                <a:solidFill>
                  <a:schemeClr val="bg1"/>
                </a:solidFill>
              </a:rPr>
              <a:t>ntregului</a:t>
            </a:r>
            <a:r>
              <a:rPr lang="en-US" sz="3200" b="1" dirty="0">
                <a:solidFill>
                  <a:schemeClr val="bg1"/>
                </a:solidFill>
              </a:rPr>
              <a:t>.</a:t>
            </a:r>
          </a:p>
        </p:txBody>
      </p:sp>
    </p:spTree>
    <p:extLst>
      <p:ext uri="{BB962C8B-B14F-4D97-AF65-F5344CB8AC3E}">
        <p14:creationId xmlns:p14="http://schemas.microsoft.com/office/powerpoint/2010/main" val="404949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ubstituent conținut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505" y="0"/>
            <a:ext cx="12218505" cy="6872909"/>
          </a:xfrm>
        </p:spPr>
      </p:pic>
      <p:sp>
        <p:nvSpPr>
          <p:cNvPr id="2" name="Titlu 1"/>
          <p:cNvSpPr>
            <a:spLocks noGrp="1"/>
          </p:cNvSpPr>
          <p:nvPr>
            <p:ph type="title"/>
          </p:nvPr>
        </p:nvSpPr>
        <p:spPr>
          <a:xfrm>
            <a:off x="692426" y="5755584"/>
            <a:ext cx="10515600" cy="1325563"/>
          </a:xfrm>
        </p:spPr>
        <p:txBody>
          <a:bodyPr>
            <a:normAutofit/>
          </a:bodyPr>
          <a:lstStyle/>
          <a:p>
            <a:pPr algn="ctr"/>
            <a:r>
              <a:rPr lang="en-US" sz="5400" b="1" dirty="0" err="1">
                <a:solidFill>
                  <a:schemeClr val="bg1"/>
                </a:solidFill>
                <a:latin typeface="+mn-lt"/>
              </a:rPr>
              <a:t>Daca</a:t>
            </a:r>
            <a:r>
              <a:rPr lang="en-US" sz="5400" b="1" dirty="0">
                <a:solidFill>
                  <a:schemeClr val="bg1"/>
                </a:solidFill>
                <a:latin typeface="+mn-lt"/>
              </a:rPr>
              <a:t> am </a:t>
            </a:r>
            <a:r>
              <a:rPr lang="en-US" sz="5400" b="1" dirty="0" err="1">
                <a:solidFill>
                  <a:schemeClr val="bg1"/>
                </a:solidFill>
                <a:latin typeface="+mn-lt"/>
              </a:rPr>
              <a:t>cre</a:t>
            </a:r>
            <a:r>
              <a:rPr lang="ro-RO" sz="5400" b="1" dirty="0" err="1">
                <a:solidFill>
                  <a:schemeClr val="bg1"/>
                </a:solidFill>
                <a:latin typeface="+mn-lt"/>
              </a:rPr>
              <a:t>ște</a:t>
            </a:r>
            <a:r>
              <a:rPr lang="ro-RO" sz="5400" b="1" dirty="0">
                <a:solidFill>
                  <a:schemeClr val="bg1"/>
                </a:solidFill>
                <a:latin typeface="+mn-lt"/>
              </a:rPr>
              <a:t> latura</a:t>
            </a:r>
            <a:r>
              <a:rPr lang="en-US" sz="5400" b="1" dirty="0">
                <a:solidFill>
                  <a:schemeClr val="bg1"/>
                </a:solidFill>
                <a:latin typeface="+mn-lt"/>
              </a:rPr>
              <a:t>:</a:t>
            </a:r>
          </a:p>
        </p:txBody>
      </p:sp>
      <p:pic>
        <p:nvPicPr>
          <p:cNvPr id="7" name="I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584" y="-208238"/>
            <a:ext cx="11150713" cy="6269215"/>
          </a:xfrm>
          <a:prstGeom prst="rect">
            <a:avLst/>
          </a:prstGeom>
        </p:spPr>
      </p:pic>
    </p:spTree>
    <p:extLst>
      <p:ext uri="{BB962C8B-B14F-4D97-AF65-F5344CB8AC3E}">
        <p14:creationId xmlns:p14="http://schemas.microsoft.com/office/powerpoint/2010/main" val="34572710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ubstituent conținut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2000" cy="6858000"/>
          </a:xfrm>
        </p:spPr>
      </p:pic>
      <p:sp>
        <p:nvSpPr>
          <p:cNvPr id="2" name="Titlu 1"/>
          <p:cNvSpPr>
            <a:spLocks noGrp="1"/>
          </p:cNvSpPr>
          <p:nvPr>
            <p:ph type="title"/>
          </p:nvPr>
        </p:nvSpPr>
        <p:spPr>
          <a:xfrm>
            <a:off x="838201" y="5692499"/>
            <a:ext cx="10515600" cy="1325563"/>
          </a:xfrm>
        </p:spPr>
        <p:txBody>
          <a:bodyPr>
            <a:normAutofit/>
          </a:bodyPr>
          <a:lstStyle/>
          <a:p>
            <a:pPr algn="ctr"/>
            <a:r>
              <a:rPr lang="en-US" sz="5400" b="1" dirty="0" err="1">
                <a:solidFill>
                  <a:schemeClr val="bg1"/>
                </a:solidFill>
                <a:latin typeface="+mn-lt"/>
              </a:rPr>
              <a:t>Apoi</a:t>
            </a:r>
            <a:r>
              <a:rPr lang="en-US" sz="5400" b="1" dirty="0">
                <a:solidFill>
                  <a:schemeClr val="bg1"/>
                </a:solidFill>
                <a:latin typeface="+mn-lt"/>
              </a:rPr>
              <a:t> l-am </a:t>
            </a:r>
            <a:r>
              <a:rPr lang="en-US" sz="5400" b="1" dirty="0" err="1">
                <a:solidFill>
                  <a:schemeClr val="bg1"/>
                </a:solidFill>
                <a:latin typeface="+mn-lt"/>
              </a:rPr>
              <a:t>colorat</a:t>
            </a:r>
            <a:r>
              <a:rPr lang="en-US" sz="5400" b="1" dirty="0">
                <a:solidFill>
                  <a:schemeClr val="bg1"/>
                </a:solidFill>
                <a:latin typeface="+mn-lt"/>
              </a:rPr>
              <a:t>:</a:t>
            </a:r>
          </a:p>
        </p:txBody>
      </p:sp>
      <p:pic>
        <p:nvPicPr>
          <p:cNvPr id="7" name="I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83" y="-472581"/>
            <a:ext cx="11588898" cy="6515574"/>
          </a:xfrm>
          <a:prstGeom prst="rect">
            <a:avLst/>
          </a:prstGeom>
        </p:spPr>
      </p:pic>
    </p:spTree>
    <p:extLst>
      <p:ext uri="{BB962C8B-B14F-4D97-AF65-F5344CB8AC3E}">
        <p14:creationId xmlns:p14="http://schemas.microsoft.com/office/powerpoint/2010/main" val="3626566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ubstituent conținut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07" y="-1691"/>
            <a:ext cx="12195007" cy="6859692"/>
          </a:xfrm>
        </p:spPr>
      </p:pic>
      <p:sp>
        <p:nvSpPr>
          <p:cNvPr id="2" name="Titlu 1"/>
          <p:cNvSpPr>
            <a:spLocks noGrp="1"/>
          </p:cNvSpPr>
          <p:nvPr>
            <p:ph type="title"/>
          </p:nvPr>
        </p:nvSpPr>
        <p:spPr>
          <a:xfrm>
            <a:off x="731392" y="5809000"/>
            <a:ext cx="10515600" cy="1325563"/>
          </a:xfrm>
        </p:spPr>
        <p:txBody>
          <a:bodyPr>
            <a:normAutofit/>
          </a:bodyPr>
          <a:lstStyle/>
          <a:p>
            <a:pPr algn="ctr"/>
            <a:r>
              <a:rPr lang="ro-RO" sz="5400" b="1" dirty="0">
                <a:solidFill>
                  <a:schemeClr val="bg1"/>
                </a:solidFill>
                <a:latin typeface="+mn-lt"/>
              </a:rPr>
              <a:t>Și pe fundal alb</a:t>
            </a:r>
            <a:r>
              <a:rPr lang="en-US" sz="5400" b="1" dirty="0">
                <a:solidFill>
                  <a:schemeClr val="bg1"/>
                </a:solidFill>
                <a:latin typeface="+mn-lt"/>
              </a:rPr>
              <a:t>:</a:t>
            </a:r>
          </a:p>
        </p:txBody>
      </p:sp>
      <p:pic>
        <p:nvPicPr>
          <p:cNvPr id="7" name="I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303" y="-388194"/>
            <a:ext cx="11468351" cy="6447799"/>
          </a:xfrm>
          <a:prstGeom prst="rect">
            <a:avLst/>
          </a:prstGeom>
        </p:spPr>
      </p:pic>
    </p:spTree>
    <p:extLst>
      <p:ext uri="{BB962C8B-B14F-4D97-AF65-F5344CB8AC3E}">
        <p14:creationId xmlns:p14="http://schemas.microsoft.com/office/powerpoint/2010/main" val="33209134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u 1"/>
          <p:cNvSpPr>
            <a:spLocks noGrp="1"/>
          </p:cNvSpPr>
          <p:nvPr>
            <p:ph type="title"/>
          </p:nvPr>
        </p:nvSpPr>
        <p:spPr>
          <a:xfrm>
            <a:off x="686491" y="1751564"/>
            <a:ext cx="10515600" cy="1677436"/>
          </a:xfrm>
        </p:spPr>
        <p:txBody>
          <a:bodyPr>
            <a:noAutofit/>
          </a:bodyPr>
          <a:lstStyle/>
          <a:p>
            <a:pPr algn="ctr"/>
            <a:r>
              <a:rPr lang="en-US" sz="10000" b="1" dirty="0">
                <a:solidFill>
                  <a:schemeClr val="bg1"/>
                </a:solidFill>
                <a:latin typeface="+mn-lt"/>
              </a:rPr>
              <a:t>SF</a:t>
            </a:r>
            <a:r>
              <a:rPr lang="ro-RO" sz="10000" b="1" dirty="0">
                <a:solidFill>
                  <a:schemeClr val="bg1"/>
                </a:solidFill>
                <a:latin typeface="+mn-lt"/>
              </a:rPr>
              <a:t>ÂRȘIT</a:t>
            </a:r>
            <a:br>
              <a:rPr lang="ro-RO" sz="9600" dirty="0">
                <a:solidFill>
                  <a:schemeClr val="bg1"/>
                </a:solidFill>
              </a:rPr>
            </a:br>
            <a:br>
              <a:rPr lang="ro-RO" sz="3600" dirty="0">
                <a:solidFill>
                  <a:schemeClr val="bg1"/>
                </a:solidFill>
              </a:rPr>
            </a:br>
            <a:r>
              <a:rPr lang="ro-RO" sz="4000" dirty="0">
                <a:solidFill>
                  <a:schemeClr val="bg1"/>
                </a:solidFill>
              </a:rPr>
              <a:t> </a:t>
            </a:r>
            <a:r>
              <a:rPr lang="ro-RO" sz="4000" b="1" dirty="0">
                <a:solidFill>
                  <a:schemeClr val="bg1"/>
                </a:solidFill>
                <a:latin typeface="+mn-lt"/>
              </a:rPr>
              <a:t>Vă mulțumesc pentru atenția acordată!</a:t>
            </a:r>
            <a:br>
              <a:rPr lang="ro-RO" sz="4000" b="1" dirty="0">
                <a:solidFill>
                  <a:schemeClr val="bg1"/>
                </a:solidFill>
                <a:latin typeface="+mn-lt"/>
              </a:rPr>
            </a:br>
            <a:r>
              <a:rPr lang="ro-RO" sz="4000" b="1" dirty="0">
                <a:solidFill>
                  <a:schemeClr val="bg1"/>
                </a:solidFill>
                <a:latin typeface="+mn-lt"/>
              </a:rPr>
              <a:t>Sper că v-a plăcut!</a:t>
            </a:r>
            <a:endParaRPr lang="en-US" sz="9600" b="1" dirty="0">
              <a:solidFill>
                <a:schemeClr val="bg1"/>
              </a:solidFill>
              <a:latin typeface="+mn-lt"/>
            </a:endParaRPr>
          </a:p>
        </p:txBody>
      </p:sp>
      <p:sp>
        <p:nvSpPr>
          <p:cNvPr id="3" name="Substituent conținut 2"/>
          <p:cNvSpPr>
            <a:spLocks noGrp="1"/>
          </p:cNvSpPr>
          <p:nvPr>
            <p:ph idx="1"/>
          </p:nvPr>
        </p:nvSpPr>
        <p:spPr>
          <a:xfrm>
            <a:off x="6520067" y="4678018"/>
            <a:ext cx="5297557" cy="1684476"/>
          </a:xfrm>
        </p:spPr>
        <p:txBody>
          <a:bodyPr>
            <a:normAutofit fontScale="92500" lnSpcReduction="20000"/>
          </a:bodyPr>
          <a:lstStyle/>
          <a:p>
            <a:r>
              <a:rPr lang="ro-RO" b="1" dirty="0">
                <a:solidFill>
                  <a:schemeClr val="bg1"/>
                </a:solidFill>
              </a:rPr>
              <a:t>Elev</a:t>
            </a:r>
            <a:r>
              <a:rPr lang="en-US" b="1" dirty="0">
                <a:solidFill>
                  <a:schemeClr val="bg1"/>
                </a:solidFill>
              </a:rPr>
              <a:t>: </a:t>
            </a:r>
            <a:r>
              <a:rPr lang="ro-RO" b="1" dirty="0" err="1">
                <a:solidFill>
                  <a:schemeClr val="bg1"/>
                </a:solidFill>
              </a:rPr>
              <a:t>Mîrț</a:t>
            </a:r>
            <a:r>
              <a:rPr lang="ro-RO" b="1" dirty="0">
                <a:solidFill>
                  <a:schemeClr val="bg1"/>
                </a:solidFill>
              </a:rPr>
              <a:t> Alexandru</a:t>
            </a:r>
          </a:p>
          <a:p>
            <a:r>
              <a:rPr lang="ro-RO" b="1" dirty="0">
                <a:solidFill>
                  <a:schemeClr val="bg1"/>
                </a:solidFill>
              </a:rPr>
              <a:t>Școala</a:t>
            </a:r>
            <a:r>
              <a:rPr lang="en-US" b="1" dirty="0">
                <a:solidFill>
                  <a:schemeClr val="bg1"/>
                </a:solidFill>
              </a:rPr>
              <a:t>:</a:t>
            </a:r>
            <a:r>
              <a:rPr lang="ro-RO" b="1" dirty="0">
                <a:solidFill>
                  <a:schemeClr val="bg1"/>
                </a:solidFill>
              </a:rPr>
              <a:t> CN </a:t>
            </a:r>
            <a:r>
              <a:rPr lang="en-US" b="1" dirty="0">
                <a:solidFill>
                  <a:schemeClr val="bg1"/>
                </a:solidFill>
              </a:rPr>
              <a:t>“</a:t>
            </a:r>
            <a:r>
              <a:rPr lang="ro-RO" b="1" dirty="0">
                <a:solidFill>
                  <a:schemeClr val="bg1"/>
                </a:solidFill>
              </a:rPr>
              <a:t>Emil Racoviță</a:t>
            </a:r>
            <a:r>
              <a:rPr lang="en-US" b="1" dirty="0">
                <a:solidFill>
                  <a:schemeClr val="bg1"/>
                </a:solidFill>
              </a:rPr>
              <a:t>”</a:t>
            </a:r>
            <a:r>
              <a:rPr lang="ro-RO" b="1" dirty="0">
                <a:solidFill>
                  <a:schemeClr val="bg1"/>
                </a:solidFill>
              </a:rPr>
              <a:t> Iași</a:t>
            </a:r>
          </a:p>
          <a:p>
            <a:r>
              <a:rPr lang="ro-RO" b="1" dirty="0">
                <a:solidFill>
                  <a:schemeClr val="bg1"/>
                </a:solidFill>
              </a:rPr>
              <a:t>Clasa</a:t>
            </a:r>
            <a:r>
              <a:rPr lang="en-US" b="1" dirty="0">
                <a:solidFill>
                  <a:schemeClr val="bg1"/>
                </a:solidFill>
              </a:rPr>
              <a:t>:</a:t>
            </a:r>
            <a:r>
              <a:rPr lang="ro-RO" b="1" dirty="0">
                <a:solidFill>
                  <a:schemeClr val="bg1"/>
                </a:solidFill>
              </a:rPr>
              <a:t> a XI-a B</a:t>
            </a:r>
          </a:p>
          <a:p>
            <a:r>
              <a:rPr lang="ro-RO" b="1" dirty="0">
                <a:solidFill>
                  <a:schemeClr val="bg1"/>
                </a:solidFill>
              </a:rPr>
              <a:t>Profesor</a:t>
            </a:r>
            <a:r>
              <a:rPr lang="en-US" b="1" dirty="0">
                <a:solidFill>
                  <a:schemeClr val="bg1"/>
                </a:solidFill>
              </a:rPr>
              <a:t>:</a:t>
            </a:r>
            <a:r>
              <a:rPr lang="ro-RO" b="1" dirty="0">
                <a:solidFill>
                  <a:schemeClr val="bg1"/>
                </a:solidFill>
              </a:rPr>
              <a:t> Marinel Șerban</a:t>
            </a:r>
            <a:endParaRPr lang="en-US" b="1" dirty="0">
              <a:solidFill>
                <a:schemeClr val="bg1"/>
              </a:solidFill>
            </a:endParaRPr>
          </a:p>
        </p:txBody>
      </p:sp>
    </p:spTree>
    <p:extLst>
      <p:ext uri="{BB962C8B-B14F-4D97-AF65-F5344CB8AC3E}">
        <p14:creationId xmlns:p14="http://schemas.microsoft.com/office/powerpoint/2010/main" val="2714936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ubstituent conținut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205252" cy="6865454"/>
          </a:xfrm>
        </p:spPr>
      </p:pic>
      <p:sp>
        <p:nvSpPr>
          <p:cNvPr id="2" name="Titlu 1"/>
          <p:cNvSpPr>
            <a:spLocks noGrp="1"/>
          </p:cNvSpPr>
          <p:nvPr>
            <p:ph type="title"/>
          </p:nvPr>
        </p:nvSpPr>
        <p:spPr>
          <a:xfrm>
            <a:off x="639417" y="530087"/>
            <a:ext cx="10253870" cy="1425645"/>
          </a:xfrm>
        </p:spPr>
        <p:txBody>
          <a:bodyPr>
            <a:noAutofit/>
          </a:bodyPr>
          <a:lstStyle/>
          <a:p>
            <a:pPr marL="571500" indent="-571500" algn="just">
              <a:buFont typeface="Arial" panose="020B0604020202020204" pitchFamily="34" charset="0"/>
              <a:buChar char="•"/>
            </a:pPr>
            <a:r>
              <a:rPr lang="en-US" sz="3200" b="1" dirty="0" err="1">
                <a:solidFill>
                  <a:schemeClr val="bg1"/>
                </a:solidFill>
                <a:latin typeface="+mn-lt"/>
              </a:rPr>
              <a:t>Cuv</a:t>
            </a:r>
            <a:r>
              <a:rPr lang="ro-RO" sz="3200" b="1" dirty="0">
                <a:solidFill>
                  <a:schemeClr val="bg1"/>
                </a:solidFill>
                <a:latin typeface="+mn-lt"/>
              </a:rPr>
              <a:t>â</a:t>
            </a:r>
            <a:r>
              <a:rPr lang="en-US" sz="3200" b="1" dirty="0" err="1">
                <a:solidFill>
                  <a:schemeClr val="bg1"/>
                </a:solidFill>
                <a:latin typeface="+mn-lt"/>
              </a:rPr>
              <a:t>ntul</a:t>
            </a:r>
            <a:r>
              <a:rPr lang="en-US" sz="3200" b="1" dirty="0">
                <a:solidFill>
                  <a:schemeClr val="bg1"/>
                </a:solidFill>
                <a:latin typeface="+mn-lt"/>
              </a:rPr>
              <a:t> “fractal” a </a:t>
            </a:r>
            <a:r>
              <a:rPr lang="en-US" sz="3200" b="1" dirty="0" err="1">
                <a:solidFill>
                  <a:schemeClr val="bg1"/>
                </a:solidFill>
                <a:latin typeface="+mn-lt"/>
              </a:rPr>
              <a:t>fost</a:t>
            </a:r>
            <a:r>
              <a:rPr lang="en-US" sz="3200" b="1" dirty="0">
                <a:solidFill>
                  <a:schemeClr val="bg1"/>
                </a:solidFill>
                <a:latin typeface="+mn-lt"/>
              </a:rPr>
              <a:t> </a:t>
            </a:r>
            <a:r>
              <a:rPr lang="en-US" sz="3200" b="1" dirty="0" err="1">
                <a:solidFill>
                  <a:schemeClr val="bg1"/>
                </a:solidFill>
                <a:latin typeface="+mn-lt"/>
              </a:rPr>
              <a:t>introdus</a:t>
            </a:r>
            <a:r>
              <a:rPr lang="en-US" sz="3200" b="1" dirty="0">
                <a:solidFill>
                  <a:schemeClr val="bg1"/>
                </a:solidFill>
                <a:latin typeface="+mn-lt"/>
              </a:rPr>
              <a:t> de </a:t>
            </a:r>
            <a:r>
              <a:rPr lang="en-US" sz="3200" b="1" dirty="0" err="1">
                <a:solidFill>
                  <a:schemeClr val="bg1"/>
                </a:solidFill>
                <a:latin typeface="+mn-lt"/>
              </a:rPr>
              <a:t>matematicianul</a:t>
            </a:r>
            <a:r>
              <a:rPr lang="en-US" sz="3200" b="1" dirty="0">
                <a:solidFill>
                  <a:schemeClr val="bg1"/>
                </a:solidFill>
                <a:latin typeface="+mn-lt"/>
              </a:rPr>
              <a:t> Benoit Mandelbrot </a:t>
            </a:r>
            <a:r>
              <a:rPr lang="ro-RO" sz="3200" b="1" dirty="0">
                <a:solidFill>
                  <a:schemeClr val="bg1"/>
                </a:solidFill>
                <a:latin typeface="+mn-lt"/>
              </a:rPr>
              <a:t>î</a:t>
            </a:r>
            <a:r>
              <a:rPr lang="en-US" sz="3200" b="1" dirty="0">
                <a:solidFill>
                  <a:schemeClr val="bg1"/>
                </a:solidFill>
                <a:latin typeface="+mn-lt"/>
              </a:rPr>
              <a:t>n 1975 </a:t>
            </a:r>
            <a:r>
              <a:rPr lang="ro-RO" sz="3200" b="1" dirty="0">
                <a:solidFill>
                  <a:schemeClr val="bg1"/>
                </a:solidFill>
                <a:latin typeface="+mn-lt"/>
              </a:rPr>
              <a:t>ș</a:t>
            </a:r>
            <a:r>
              <a:rPr lang="en-US" sz="3200" b="1" dirty="0" err="1">
                <a:solidFill>
                  <a:schemeClr val="bg1"/>
                </a:solidFill>
                <a:latin typeface="+mn-lt"/>
              </a:rPr>
              <a:t>i</a:t>
            </a:r>
            <a:r>
              <a:rPr lang="en-US" sz="3200" b="1" dirty="0">
                <a:solidFill>
                  <a:schemeClr val="bg1"/>
                </a:solidFill>
                <a:latin typeface="+mn-lt"/>
              </a:rPr>
              <a:t> </a:t>
            </a:r>
            <a:r>
              <a:rPr lang="en-US" sz="3200" b="1" dirty="0" err="1">
                <a:solidFill>
                  <a:schemeClr val="bg1"/>
                </a:solidFill>
                <a:latin typeface="+mn-lt"/>
              </a:rPr>
              <a:t>provine</a:t>
            </a:r>
            <a:r>
              <a:rPr lang="en-US" sz="3200" b="1" dirty="0">
                <a:solidFill>
                  <a:schemeClr val="bg1"/>
                </a:solidFill>
                <a:latin typeface="+mn-lt"/>
              </a:rPr>
              <a:t> din </a:t>
            </a:r>
            <a:r>
              <a:rPr lang="en-US" sz="3200" b="1" dirty="0" err="1">
                <a:solidFill>
                  <a:schemeClr val="bg1"/>
                </a:solidFill>
                <a:latin typeface="+mn-lt"/>
              </a:rPr>
              <a:t>latinescul</a:t>
            </a:r>
            <a:r>
              <a:rPr lang="en-US" sz="3200" b="1" dirty="0">
                <a:solidFill>
                  <a:schemeClr val="bg1"/>
                </a:solidFill>
                <a:latin typeface="+mn-lt"/>
              </a:rPr>
              <a:t> “</a:t>
            </a:r>
            <a:r>
              <a:rPr lang="en-US" sz="3200" b="1" dirty="0" err="1">
                <a:solidFill>
                  <a:schemeClr val="bg1"/>
                </a:solidFill>
                <a:latin typeface="+mn-lt"/>
              </a:rPr>
              <a:t>fractus</a:t>
            </a:r>
            <a:r>
              <a:rPr lang="en-US" sz="3200" b="1" dirty="0">
                <a:solidFill>
                  <a:schemeClr val="bg1"/>
                </a:solidFill>
                <a:latin typeface="+mn-lt"/>
              </a:rPr>
              <a:t>”, care </a:t>
            </a:r>
            <a:r>
              <a:rPr lang="ro-RO" sz="3200" b="1" dirty="0">
                <a:solidFill>
                  <a:schemeClr val="bg1"/>
                </a:solidFill>
                <a:latin typeface="+mn-lt"/>
              </a:rPr>
              <a:t>î</a:t>
            </a:r>
            <a:r>
              <a:rPr lang="en-US" sz="3200" b="1" dirty="0" err="1">
                <a:solidFill>
                  <a:schemeClr val="bg1"/>
                </a:solidFill>
                <a:latin typeface="+mn-lt"/>
              </a:rPr>
              <a:t>nseamn</a:t>
            </a:r>
            <a:r>
              <a:rPr lang="ro-RO" sz="3200" b="1" dirty="0">
                <a:solidFill>
                  <a:schemeClr val="bg1"/>
                </a:solidFill>
                <a:latin typeface="+mn-lt"/>
              </a:rPr>
              <a:t>ă</a:t>
            </a:r>
            <a:r>
              <a:rPr lang="en-US" sz="3200" b="1" dirty="0">
                <a:solidFill>
                  <a:schemeClr val="bg1"/>
                </a:solidFill>
                <a:latin typeface="+mn-lt"/>
              </a:rPr>
              <a:t> </a:t>
            </a:r>
            <a:r>
              <a:rPr lang="en-US" sz="3200" b="1" dirty="0" err="1">
                <a:solidFill>
                  <a:schemeClr val="bg1"/>
                </a:solidFill>
                <a:latin typeface="+mn-lt"/>
              </a:rPr>
              <a:t>spart</a:t>
            </a:r>
            <a:r>
              <a:rPr lang="en-US" sz="3200" b="1" dirty="0">
                <a:solidFill>
                  <a:schemeClr val="bg1"/>
                </a:solidFill>
                <a:latin typeface="+mn-lt"/>
              </a:rPr>
              <a:t> </a:t>
            </a:r>
            <a:r>
              <a:rPr lang="en-US" sz="3200" b="1" dirty="0" err="1">
                <a:solidFill>
                  <a:schemeClr val="bg1"/>
                </a:solidFill>
                <a:latin typeface="+mn-lt"/>
              </a:rPr>
              <a:t>sau</a:t>
            </a:r>
            <a:r>
              <a:rPr lang="en-US" sz="3200" b="1" dirty="0">
                <a:solidFill>
                  <a:schemeClr val="bg1"/>
                </a:solidFill>
                <a:latin typeface="+mn-lt"/>
              </a:rPr>
              <a:t> </a:t>
            </a:r>
            <a:r>
              <a:rPr lang="en-US" sz="3200" b="1" dirty="0" err="1">
                <a:solidFill>
                  <a:schemeClr val="bg1"/>
                </a:solidFill>
                <a:latin typeface="+mn-lt"/>
              </a:rPr>
              <a:t>fracturat</a:t>
            </a:r>
            <a:r>
              <a:rPr lang="en-US" sz="3200" b="1" dirty="0">
                <a:solidFill>
                  <a:schemeClr val="bg1"/>
                </a:solidFill>
                <a:latin typeface="+mn-lt"/>
              </a:rPr>
              <a:t>.</a:t>
            </a:r>
          </a:p>
        </p:txBody>
      </p:sp>
      <p:pic>
        <p:nvPicPr>
          <p:cNvPr id="7" name="I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999" y="2279375"/>
            <a:ext cx="5642802" cy="4232101"/>
          </a:xfrm>
          <a:prstGeom prst="rect">
            <a:avLst/>
          </a:prstGeom>
        </p:spPr>
      </p:pic>
      <p:sp>
        <p:nvSpPr>
          <p:cNvPr id="8" name="Dreptunghi 7"/>
          <p:cNvSpPr/>
          <p:nvPr/>
        </p:nvSpPr>
        <p:spPr>
          <a:xfrm>
            <a:off x="7158800" y="3610595"/>
            <a:ext cx="4171809" cy="1569660"/>
          </a:xfrm>
          <a:prstGeom prst="rect">
            <a:avLst/>
          </a:prstGeom>
        </p:spPr>
        <p:txBody>
          <a:bodyPr wrap="square">
            <a:spAutoFit/>
          </a:bodyPr>
          <a:lstStyle/>
          <a:p>
            <a:r>
              <a:rPr lang="en-US" sz="3200" b="1" i="0" dirty="0">
                <a:solidFill>
                  <a:schemeClr val="bg1"/>
                </a:solidFill>
                <a:effectLst/>
              </a:rPr>
              <a:t>Benoit B.  Mandelbrot</a:t>
            </a:r>
          </a:p>
          <a:p>
            <a:r>
              <a:rPr lang="en-US" sz="3200" b="1" i="0" dirty="0">
                <a:solidFill>
                  <a:schemeClr val="bg1"/>
                </a:solidFill>
                <a:effectLst/>
              </a:rPr>
              <a:t> (20 </a:t>
            </a:r>
            <a:r>
              <a:rPr lang="en-US" sz="3200" b="1" i="0" dirty="0" err="1">
                <a:solidFill>
                  <a:schemeClr val="bg1"/>
                </a:solidFill>
                <a:effectLst/>
              </a:rPr>
              <a:t>noiembrie</a:t>
            </a:r>
            <a:r>
              <a:rPr lang="en-US" sz="3200" b="1" i="0" dirty="0">
                <a:solidFill>
                  <a:schemeClr val="bg1"/>
                </a:solidFill>
                <a:effectLst/>
              </a:rPr>
              <a:t> 1924 – 14 </a:t>
            </a:r>
            <a:r>
              <a:rPr lang="en-US" sz="3200" b="1" i="0" dirty="0" err="1">
                <a:solidFill>
                  <a:schemeClr val="bg1"/>
                </a:solidFill>
                <a:effectLst/>
              </a:rPr>
              <a:t>octombrie</a:t>
            </a:r>
            <a:r>
              <a:rPr lang="en-US" sz="3200" b="1" i="0" dirty="0">
                <a:solidFill>
                  <a:schemeClr val="bg1"/>
                </a:solidFill>
                <a:effectLst/>
              </a:rPr>
              <a:t> 2010)</a:t>
            </a:r>
            <a:endParaRPr lang="en-US" sz="3200" b="1" dirty="0">
              <a:solidFill>
                <a:schemeClr val="bg1"/>
              </a:solidFill>
            </a:endParaRPr>
          </a:p>
        </p:txBody>
      </p:sp>
    </p:spTree>
    <p:extLst>
      <p:ext uri="{BB962C8B-B14F-4D97-AF65-F5344CB8AC3E}">
        <p14:creationId xmlns:p14="http://schemas.microsoft.com/office/powerpoint/2010/main" val="3697114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ubstituent conținut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504" y="1"/>
            <a:ext cx="12218504" cy="6878706"/>
          </a:xfrm>
        </p:spPr>
      </p:pic>
      <p:sp>
        <p:nvSpPr>
          <p:cNvPr id="6" name="Dreptunghi 5"/>
          <p:cNvSpPr/>
          <p:nvPr/>
        </p:nvSpPr>
        <p:spPr>
          <a:xfrm>
            <a:off x="689112" y="1878569"/>
            <a:ext cx="10588489" cy="4401205"/>
          </a:xfrm>
          <a:prstGeom prst="rect">
            <a:avLst/>
          </a:prstGeom>
        </p:spPr>
        <p:txBody>
          <a:bodyPr wrap="square">
            <a:spAutoFit/>
          </a:bodyPr>
          <a:lstStyle/>
          <a:p>
            <a:pPr algn="just">
              <a:buFont typeface="+mj-lt"/>
              <a:buAutoNum type="arabicPeriod"/>
            </a:pPr>
            <a:r>
              <a:rPr lang="en-US" sz="2800" b="1" i="0" dirty="0">
                <a:solidFill>
                  <a:schemeClr val="bg1"/>
                </a:solidFill>
                <a:effectLst/>
              </a:rPr>
              <a:t> </a:t>
            </a:r>
            <a:r>
              <a:rPr lang="en-US" sz="2800" b="1" i="0" dirty="0" err="1">
                <a:solidFill>
                  <a:schemeClr val="bg1"/>
                </a:solidFill>
                <a:effectLst/>
              </a:rPr>
              <a:t>este</a:t>
            </a:r>
            <a:r>
              <a:rPr lang="en-US" sz="2800" b="1" i="0" dirty="0">
                <a:solidFill>
                  <a:schemeClr val="bg1"/>
                </a:solidFill>
                <a:effectLst/>
              </a:rPr>
              <a:t> auto-similar (m</a:t>
            </a:r>
            <a:r>
              <a:rPr lang="ro-RO" sz="2800" b="1" i="0" dirty="0">
                <a:solidFill>
                  <a:schemeClr val="bg1"/>
                </a:solidFill>
                <a:effectLst/>
              </a:rPr>
              <a:t>ă</a:t>
            </a:r>
            <a:r>
              <a:rPr lang="en-US" sz="2800" b="1" i="0" dirty="0">
                <a:solidFill>
                  <a:schemeClr val="bg1"/>
                </a:solidFill>
                <a:effectLst/>
              </a:rPr>
              <a:t>car </a:t>
            </a:r>
            <a:r>
              <a:rPr lang="en-US" sz="2800" b="1" i="0" dirty="0" err="1">
                <a:solidFill>
                  <a:schemeClr val="bg1"/>
                </a:solidFill>
                <a:effectLst/>
              </a:rPr>
              <a:t>aproximativ</a:t>
            </a:r>
            <a:r>
              <a:rPr lang="en-US" sz="2800" b="1" i="0" dirty="0">
                <a:solidFill>
                  <a:schemeClr val="bg1"/>
                </a:solidFill>
                <a:effectLst/>
              </a:rPr>
              <a:t>)</a:t>
            </a:r>
            <a:r>
              <a:rPr lang="ro-RO" sz="2800" b="1" i="0" dirty="0">
                <a:solidFill>
                  <a:schemeClr val="bg1"/>
                </a:solidFill>
                <a:effectLst/>
              </a:rPr>
              <a:t> </a:t>
            </a:r>
            <a:r>
              <a:rPr lang="en-US" sz="2800" b="1" i="0" dirty="0">
                <a:solidFill>
                  <a:schemeClr val="bg1"/>
                </a:solidFill>
                <a:effectLst/>
              </a:rPr>
              <a:t>– </a:t>
            </a:r>
            <a:r>
              <a:rPr lang="en-US" sz="2800" b="1" i="0" dirty="0" err="1">
                <a:solidFill>
                  <a:schemeClr val="bg1"/>
                </a:solidFill>
                <a:effectLst/>
              </a:rPr>
              <a:t>dac</a:t>
            </a:r>
            <a:r>
              <a:rPr lang="ro-RO" sz="2800" b="1" i="0" dirty="0">
                <a:solidFill>
                  <a:schemeClr val="bg1"/>
                </a:solidFill>
                <a:effectLst/>
              </a:rPr>
              <a:t>ă</a:t>
            </a:r>
            <a:r>
              <a:rPr lang="en-US" sz="2800" b="1" i="0" dirty="0">
                <a:solidFill>
                  <a:schemeClr val="bg1"/>
                </a:solidFill>
                <a:effectLst/>
              </a:rPr>
              <a:t> se m</a:t>
            </a:r>
            <a:r>
              <a:rPr lang="ro-RO" sz="2800" b="1" dirty="0">
                <a:solidFill>
                  <a:schemeClr val="bg1"/>
                </a:solidFill>
              </a:rPr>
              <a:t>ă</a:t>
            </a:r>
            <a:r>
              <a:rPr lang="en-US" sz="2800" b="1" i="0" dirty="0">
                <a:solidFill>
                  <a:schemeClr val="bg1"/>
                </a:solidFill>
                <a:effectLst/>
              </a:rPr>
              <a:t>re</a:t>
            </a:r>
            <a:r>
              <a:rPr lang="ro-RO" sz="2800" b="1" i="0" dirty="0">
                <a:solidFill>
                  <a:schemeClr val="bg1"/>
                </a:solidFill>
                <a:effectLst/>
              </a:rPr>
              <a:t>ș</a:t>
            </a:r>
            <a:r>
              <a:rPr lang="en-US" sz="2800" b="1" i="0" dirty="0" err="1">
                <a:solidFill>
                  <a:schemeClr val="bg1"/>
                </a:solidFill>
                <a:effectLst/>
              </a:rPr>
              <a:t>te</a:t>
            </a:r>
            <a:r>
              <a:rPr lang="en-US" sz="2800" b="1" i="0" dirty="0">
                <a:solidFill>
                  <a:schemeClr val="bg1"/>
                </a:solidFill>
                <a:effectLst/>
              </a:rPr>
              <a:t> </a:t>
            </a:r>
            <a:r>
              <a:rPr lang="en-US" sz="2800" b="1" i="0" dirty="0" err="1">
                <a:solidFill>
                  <a:schemeClr val="bg1"/>
                </a:solidFill>
                <a:effectLst/>
              </a:rPr>
              <a:t>orice</a:t>
            </a:r>
            <a:r>
              <a:rPr lang="en-US" sz="2800" b="1" i="0" dirty="0">
                <a:solidFill>
                  <a:schemeClr val="bg1"/>
                </a:solidFill>
                <a:effectLst/>
              </a:rPr>
              <a:t> </a:t>
            </a:r>
            <a:r>
              <a:rPr lang="en-US" sz="2800" b="1" i="0" dirty="0" err="1">
                <a:solidFill>
                  <a:schemeClr val="bg1"/>
                </a:solidFill>
                <a:effectLst/>
              </a:rPr>
              <a:t>por</a:t>
            </a:r>
            <a:r>
              <a:rPr lang="ro-RO" sz="2800" b="1" i="0" dirty="0">
                <a:solidFill>
                  <a:schemeClr val="bg1"/>
                </a:solidFill>
                <a:effectLst/>
              </a:rPr>
              <a:t>ț</a:t>
            </a:r>
            <a:r>
              <a:rPr lang="en-US" sz="2800" b="1" i="0" dirty="0" err="1">
                <a:solidFill>
                  <a:schemeClr val="bg1"/>
                </a:solidFill>
                <a:effectLst/>
              </a:rPr>
              <a:t>iune</a:t>
            </a:r>
            <a:r>
              <a:rPr lang="en-US" sz="2800" b="1" i="0" dirty="0">
                <a:solidFill>
                  <a:schemeClr val="bg1"/>
                </a:solidFill>
                <a:effectLst/>
              </a:rPr>
              <a:t> </a:t>
            </a:r>
            <a:r>
              <a:rPr lang="en-US" sz="2800" b="1" i="0" dirty="0" err="1">
                <a:solidFill>
                  <a:schemeClr val="bg1"/>
                </a:solidFill>
                <a:effectLst/>
              </a:rPr>
              <a:t>dintr</a:t>
            </a:r>
            <a:r>
              <a:rPr lang="en-US" sz="2800" b="1" i="0" dirty="0">
                <a:solidFill>
                  <a:schemeClr val="bg1"/>
                </a:solidFill>
                <a:effectLst/>
              </a:rPr>
              <a:t>-un fractal, se </a:t>
            </a:r>
            <a:r>
              <a:rPr lang="en-US" sz="2800" b="1" i="0" dirty="0" err="1">
                <a:solidFill>
                  <a:schemeClr val="bg1"/>
                </a:solidFill>
                <a:effectLst/>
              </a:rPr>
              <a:t>vor</a:t>
            </a:r>
            <a:r>
              <a:rPr lang="en-US" sz="2800" b="1" i="0" dirty="0">
                <a:solidFill>
                  <a:schemeClr val="bg1"/>
                </a:solidFill>
                <a:effectLst/>
              </a:rPr>
              <a:t> </a:t>
            </a:r>
            <a:r>
              <a:rPr lang="en-US" sz="2800" b="1" i="0" dirty="0" err="1">
                <a:solidFill>
                  <a:schemeClr val="bg1"/>
                </a:solidFill>
                <a:effectLst/>
              </a:rPr>
              <a:t>ob</a:t>
            </a:r>
            <a:r>
              <a:rPr lang="ro-RO" sz="2800" b="1" i="0" dirty="0">
                <a:solidFill>
                  <a:schemeClr val="bg1"/>
                </a:solidFill>
                <a:effectLst/>
              </a:rPr>
              <a:t>ț</a:t>
            </a:r>
            <a:r>
              <a:rPr lang="en-US" sz="2800" b="1" i="0" dirty="0" err="1">
                <a:solidFill>
                  <a:schemeClr val="bg1"/>
                </a:solidFill>
                <a:effectLst/>
              </a:rPr>
              <a:t>ine</a:t>
            </a:r>
            <a:r>
              <a:rPr lang="en-US" sz="2800" b="1" i="0" dirty="0">
                <a:solidFill>
                  <a:schemeClr val="bg1"/>
                </a:solidFill>
                <a:effectLst/>
              </a:rPr>
              <a:t> </a:t>
            </a:r>
            <a:r>
              <a:rPr lang="en-US" sz="2800" b="1" i="0" dirty="0" err="1">
                <a:solidFill>
                  <a:schemeClr val="bg1"/>
                </a:solidFill>
                <a:effectLst/>
              </a:rPr>
              <a:t>acelea</a:t>
            </a:r>
            <a:r>
              <a:rPr lang="ro-RO" sz="2800" b="1" i="0" dirty="0">
                <a:solidFill>
                  <a:schemeClr val="bg1"/>
                </a:solidFill>
                <a:effectLst/>
              </a:rPr>
              <a:t>ș</a:t>
            </a:r>
            <a:r>
              <a:rPr lang="en-US" sz="2800" b="1" i="0" dirty="0" err="1">
                <a:solidFill>
                  <a:schemeClr val="bg1"/>
                </a:solidFill>
                <a:effectLst/>
              </a:rPr>
              <a:t>i</a:t>
            </a:r>
            <a:r>
              <a:rPr lang="en-US" sz="2800" b="1" i="0" dirty="0">
                <a:solidFill>
                  <a:schemeClr val="bg1"/>
                </a:solidFill>
                <a:effectLst/>
              </a:rPr>
              <a:t> </a:t>
            </a:r>
            <a:r>
              <a:rPr lang="en-US" sz="2800" b="1" i="0" dirty="0" err="1">
                <a:solidFill>
                  <a:schemeClr val="bg1"/>
                </a:solidFill>
                <a:effectLst/>
              </a:rPr>
              <a:t>detalii</a:t>
            </a:r>
            <a:r>
              <a:rPr lang="en-US" sz="2800" b="1" i="0" dirty="0">
                <a:solidFill>
                  <a:schemeClr val="bg1"/>
                </a:solidFill>
                <a:effectLst/>
              </a:rPr>
              <a:t> </a:t>
            </a:r>
            <a:r>
              <a:rPr lang="ro-RO" sz="2800" b="1" i="0" dirty="0">
                <a:solidFill>
                  <a:schemeClr val="bg1"/>
                </a:solidFill>
                <a:effectLst/>
              </a:rPr>
              <a:t>precum</a:t>
            </a:r>
            <a:r>
              <a:rPr lang="en-US" sz="2800" b="1" i="0" dirty="0">
                <a:solidFill>
                  <a:schemeClr val="bg1"/>
                </a:solidFill>
                <a:effectLst/>
              </a:rPr>
              <a:t> </a:t>
            </a:r>
            <a:r>
              <a:rPr lang="en-US" sz="2800" b="1" i="0" dirty="0" err="1">
                <a:solidFill>
                  <a:schemeClr val="bg1"/>
                </a:solidFill>
                <a:effectLst/>
              </a:rPr>
              <a:t>cele</a:t>
            </a:r>
            <a:r>
              <a:rPr lang="en-US" sz="2800" b="1" i="0" dirty="0">
                <a:solidFill>
                  <a:schemeClr val="bg1"/>
                </a:solidFill>
                <a:effectLst/>
              </a:rPr>
              <a:t> ale </a:t>
            </a:r>
            <a:r>
              <a:rPr lang="en-US" sz="2800" b="1" i="0" dirty="0" err="1">
                <a:solidFill>
                  <a:schemeClr val="bg1"/>
                </a:solidFill>
                <a:effectLst/>
              </a:rPr>
              <a:t>fractalului</a:t>
            </a:r>
            <a:r>
              <a:rPr lang="en-US" sz="2800" b="1" i="0" dirty="0">
                <a:solidFill>
                  <a:schemeClr val="bg1"/>
                </a:solidFill>
                <a:effectLst/>
              </a:rPr>
              <a:t> </a:t>
            </a:r>
            <a:r>
              <a:rPr lang="ro-RO" sz="2800" b="1" dirty="0">
                <a:solidFill>
                  <a:schemeClr val="bg1"/>
                </a:solidFill>
              </a:rPr>
              <a:t>î</a:t>
            </a:r>
            <a:r>
              <a:rPr lang="en-US" sz="2800" b="1" i="0" dirty="0" err="1">
                <a:solidFill>
                  <a:schemeClr val="bg1"/>
                </a:solidFill>
                <a:effectLst/>
              </a:rPr>
              <a:t>ntreg</a:t>
            </a:r>
            <a:r>
              <a:rPr lang="en-US" sz="2800" b="1" i="0" dirty="0">
                <a:solidFill>
                  <a:schemeClr val="bg1"/>
                </a:solidFill>
                <a:effectLst/>
              </a:rPr>
              <a:t>.</a:t>
            </a:r>
          </a:p>
          <a:p>
            <a:pPr algn="just">
              <a:buFont typeface="+mj-lt"/>
              <a:buAutoNum type="arabicPeriod"/>
            </a:pPr>
            <a:endParaRPr lang="en-US" sz="2800" b="1" i="0" dirty="0">
              <a:solidFill>
                <a:schemeClr val="bg1"/>
              </a:solidFill>
              <a:effectLst/>
            </a:endParaRPr>
          </a:p>
          <a:p>
            <a:pPr algn="just">
              <a:buFont typeface="+mj-lt"/>
              <a:buAutoNum type="arabicPeriod"/>
            </a:pPr>
            <a:r>
              <a:rPr lang="en-US" sz="2800" b="1" i="0" dirty="0">
                <a:solidFill>
                  <a:schemeClr val="bg1"/>
                </a:solidFill>
                <a:effectLst/>
              </a:rPr>
              <a:t> are o </a:t>
            </a:r>
            <a:r>
              <a:rPr lang="en-US" sz="2800" b="1" i="0" dirty="0" err="1">
                <a:solidFill>
                  <a:schemeClr val="bg1"/>
                </a:solidFill>
                <a:effectLst/>
              </a:rPr>
              <a:t>defini</a:t>
            </a:r>
            <a:r>
              <a:rPr lang="ro-RO" sz="2800" b="1" dirty="0">
                <a:solidFill>
                  <a:schemeClr val="bg1"/>
                </a:solidFill>
              </a:rPr>
              <a:t>ț</a:t>
            </a:r>
            <a:r>
              <a:rPr lang="en-US" sz="2800" b="1" i="0" dirty="0" err="1">
                <a:solidFill>
                  <a:schemeClr val="bg1"/>
                </a:solidFill>
                <a:effectLst/>
              </a:rPr>
              <a:t>ie</a:t>
            </a:r>
            <a:r>
              <a:rPr lang="en-US" sz="2800" b="1" i="0" dirty="0">
                <a:solidFill>
                  <a:schemeClr val="bg1"/>
                </a:solidFill>
                <a:effectLst/>
              </a:rPr>
              <a:t> </a:t>
            </a:r>
            <a:r>
              <a:rPr lang="en-US" sz="2800" b="1" i="0" dirty="0" err="1">
                <a:solidFill>
                  <a:schemeClr val="bg1"/>
                </a:solidFill>
                <a:effectLst/>
              </a:rPr>
              <a:t>simpl</a:t>
            </a:r>
            <a:r>
              <a:rPr lang="ro-RO" sz="2800" b="1" dirty="0">
                <a:solidFill>
                  <a:schemeClr val="bg1"/>
                </a:solidFill>
              </a:rPr>
              <a:t>ă</a:t>
            </a:r>
            <a:r>
              <a:rPr lang="en-US" sz="2800" b="1" i="0" dirty="0">
                <a:solidFill>
                  <a:schemeClr val="bg1"/>
                </a:solidFill>
                <a:effectLst/>
              </a:rPr>
              <a:t> </a:t>
            </a:r>
            <a:r>
              <a:rPr lang="en-US" sz="2800" b="1" i="0" dirty="0" err="1">
                <a:solidFill>
                  <a:schemeClr val="bg1"/>
                </a:solidFill>
                <a:effectLst/>
              </a:rPr>
              <a:t>si</a:t>
            </a:r>
            <a:r>
              <a:rPr lang="en-US" sz="2800" b="1" i="0" dirty="0">
                <a:solidFill>
                  <a:schemeClr val="bg1"/>
                </a:solidFill>
                <a:effectLst/>
              </a:rPr>
              <a:t> </a:t>
            </a:r>
            <a:r>
              <a:rPr lang="en-US" sz="2800" b="1" i="0" dirty="0" err="1">
                <a:solidFill>
                  <a:schemeClr val="bg1"/>
                </a:solidFill>
                <a:effectLst/>
              </a:rPr>
              <a:t>recursiv</a:t>
            </a:r>
            <a:r>
              <a:rPr lang="ro-RO" sz="2800" b="1" i="0" dirty="0">
                <a:solidFill>
                  <a:schemeClr val="bg1"/>
                </a:solidFill>
                <a:effectLst/>
              </a:rPr>
              <a:t>ă</a:t>
            </a:r>
            <a:r>
              <a:rPr lang="en-US" sz="2800" b="1" i="0" dirty="0">
                <a:solidFill>
                  <a:schemeClr val="bg1"/>
                </a:solidFill>
                <a:effectLst/>
              </a:rPr>
              <a:t> – </a:t>
            </a:r>
            <a:r>
              <a:rPr lang="en-US" sz="2800" b="1" i="0" dirty="0" err="1">
                <a:solidFill>
                  <a:schemeClr val="bg1"/>
                </a:solidFill>
                <a:effectLst/>
              </a:rPr>
              <a:t>pentru</a:t>
            </a:r>
            <a:r>
              <a:rPr lang="en-US" sz="2800" b="1" i="0" dirty="0">
                <a:solidFill>
                  <a:schemeClr val="bg1"/>
                </a:solidFill>
                <a:effectLst/>
              </a:rPr>
              <a:t> a v</a:t>
            </a:r>
            <a:r>
              <a:rPr lang="ro-RO" sz="2800" b="1" i="0" dirty="0">
                <a:solidFill>
                  <a:schemeClr val="bg1"/>
                </a:solidFill>
                <a:effectLst/>
              </a:rPr>
              <a:t>ă</a:t>
            </a:r>
            <a:r>
              <a:rPr lang="en-US" sz="2800" b="1" i="0" dirty="0">
                <a:solidFill>
                  <a:schemeClr val="bg1"/>
                </a:solidFill>
                <a:effectLst/>
              </a:rPr>
              <a:t> </a:t>
            </a:r>
            <a:r>
              <a:rPr lang="en-US" sz="2800" b="1" i="0" dirty="0" err="1">
                <a:solidFill>
                  <a:schemeClr val="bg1"/>
                </a:solidFill>
                <a:effectLst/>
              </a:rPr>
              <a:t>imagina</a:t>
            </a:r>
            <a:r>
              <a:rPr lang="en-US" sz="2800" b="1" i="0" dirty="0">
                <a:solidFill>
                  <a:schemeClr val="bg1"/>
                </a:solidFill>
                <a:effectLst/>
              </a:rPr>
              <a:t> </a:t>
            </a:r>
            <a:r>
              <a:rPr lang="en-US" sz="2800" b="1" i="0" dirty="0" err="1">
                <a:solidFill>
                  <a:schemeClr val="bg1"/>
                </a:solidFill>
                <a:effectLst/>
              </a:rPr>
              <a:t>fractalul</a:t>
            </a:r>
            <a:r>
              <a:rPr lang="en-US" sz="2800" b="1" i="0" dirty="0">
                <a:solidFill>
                  <a:schemeClr val="bg1"/>
                </a:solidFill>
                <a:effectLst/>
              </a:rPr>
              <a:t> </a:t>
            </a:r>
            <a:r>
              <a:rPr lang="en-US" sz="2800" b="1" i="0" dirty="0" err="1">
                <a:solidFill>
                  <a:schemeClr val="bg1"/>
                </a:solidFill>
                <a:effectLst/>
              </a:rPr>
              <a:t>corespunz</a:t>
            </a:r>
            <a:r>
              <a:rPr lang="ro-RO" sz="2800" b="1" i="0" dirty="0">
                <a:solidFill>
                  <a:schemeClr val="bg1"/>
                </a:solidFill>
                <a:effectLst/>
              </a:rPr>
              <a:t>ă</a:t>
            </a:r>
            <a:r>
              <a:rPr lang="en-US" sz="2800" b="1" i="0" dirty="0">
                <a:solidFill>
                  <a:schemeClr val="bg1"/>
                </a:solidFill>
                <a:effectLst/>
              </a:rPr>
              <a:t>tor </a:t>
            </a:r>
            <a:r>
              <a:rPr lang="en-US" sz="2800" b="1" i="0" dirty="0" err="1">
                <a:solidFill>
                  <a:schemeClr val="bg1"/>
                </a:solidFill>
                <a:effectLst/>
              </a:rPr>
              <a:t>unei</a:t>
            </a:r>
            <a:r>
              <a:rPr lang="en-US" sz="2800" b="1" i="0" dirty="0">
                <a:solidFill>
                  <a:schemeClr val="bg1"/>
                </a:solidFill>
                <a:effectLst/>
              </a:rPr>
              <a:t> </a:t>
            </a:r>
            <a:r>
              <a:rPr lang="en-US" sz="2800" b="1" i="0" dirty="0" err="1">
                <a:solidFill>
                  <a:schemeClr val="bg1"/>
                </a:solidFill>
                <a:effectLst/>
              </a:rPr>
              <a:t>func</a:t>
            </a:r>
            <a:r>
              <a:rPr lang="ro-RO" sz="2800" b="1" i="0" dirty="0">
                <a:solidFill>
                  <a:schemeClr val="bg1"/>
                </a:solidFill>
                <a:effectLst/>
              </a:rPr>
              <a:t>ț</a:t>
            </a:r>
            <a:r>
              <a:rPr lang="en-US" sz="2800" b="1" i="0" dirty="0">
                <a:solidFill>
                  <a:schemeClr val="bg1"/>
                </a:solidFill>
                <a:effectLst/>
              </a:rPr>
              <a:t>ii f(x), </a:t>
            </a:r>
            <a:r>
              <a:rPr lang="en-US" sz="2800" b="1" i="0" dirty="0" err="1">
                <a:solidFill>
                  <a:schemeClr val="bg1"/>
                </a:solidFill>
                <a:effectLst/>
              </a:rPr>
              <a:t>considera</a:t>
            </a:r>
            <a:r>
              <a:rPr lang="ro-RO" sz="2800" b="1" i="0" dirty="0">
                <a:solidFill>
                  <a:schemeClr val="bg1"/>
                </a:solidFill>
                <a:effectLst/>
              </a:rPr>
              <a:t>ț</a:t>
            </a:r>
            <a:r>
              <a:rPr lang="en-US" sz="2800" b="1" i="0" dirty="0" err="1">
                <a:solidFill>
                  <a:schemeClr val="bg1"/>
                </a:solidFill>
                <a:effectLst/>
              </a:rPr>
              <a:t>i</a:t>
            </a:r>
            <a:r>
              <a:rPr lang="en-US" sz="2800" b="1" i="0" dirty="0">
                <a:solidFill>
                  <a:schemeClr val="bg1"/>
                </a:solidFill>
                <a:effectLst/>
              </a:rPr>
              <a:t> </a:t>
            </a:r>
            <a:r>
              <a:rPr lang="en-US" sz="2800" b="1" i="0" dirty="0" err="1">
                <a:solidFill>
                  <a:schemeClr val="bg1"/>
                </a:solidFill>
                <a:effectLst/>
              </a:rPr>
              <a:t>elementele</a:t>
            </a:r>
            <a:r>
              <a:rPr lang="en-US" sz="2800" b="1" i="0" dirty="0">
                <a:solidFill>
                  <a:schemeClr val="bg1"/>
                </a:solidFill>
                <a:effectLst/>
              </a:rPr>
              <a:t> x, f(x), f(f(x)), f(f(f(x))), etc.</a:t>
            </a:r>
          </a:p>
          <a:p>
            <a:pPr algn="just">
              <a:buFont typeface="+mj-lt"/>
              <a:buAutoNum type="arabicPeriod"/>
            </a:pPr>
            <a:endParaRPr lang="en-US" sz="2800" b="1" i="0" dirty="0">
              <a:solidFill>
                <a:schemeClr val="bg1"/>
              </a:solidFill>
              <a:effectLst/>
            </a:endParaRPr>
          </a:p>
          <a:p>
            <a:pPr algn="just">
              <a:buFont typeface="+mj-lt"/>
              <a:buAutoNum type="arabicPeriod"/>
            </a:pPr>
            <a:r>
              <a:rPr lang="en-US" sz="2800" b="1" i="0" dirty="0">
                <a:solidFill>
                  <a:schemeClr val="bg1"/>
                </a:solidFill>
                <a:effectLst/>
              </a:rPr>
              <a:t> are </a:t>
            </a:r>
            <a:r>
              <a:rPr lang="en-US" sz="2800" b="1" i="0" dirty="0" err="1">
                <a:solidFill>
                  <a:schemeClr val="bg1"/>
                </a:solidFill>
                <a:effectLst/>
              </a:rPr>
              <a:t>detaliere</a:t>
            </a:r>
            <a:r>
              <a:rPr lang="en-US" sz="2800" b="1" i="0" dirty="0">
                <a:solidFill>
                  <a:schemeClr val="bg1"/>
                </a:solidFill>
                <a:effectLst/>
              </a:rPr>
              <a:t> </a:t>
            </a:r>
            <a:r>
              <a:rPr lang="en-US" sz="2800" b="1" i="0" dirty="0" err="1">
                <a:solidFill>
                  <a:schemeClr val="bg1"/>
                </a:solidFill>
                <a:effectLst/>
              </a:rPr>
              <a:t>si</a:t>
            </a:r>
            <a:r>
              <a:rPr lang="en-US" sz="2800" b="1" i="0" dirty="0">
                <a:solidFill>
                  <a:schemeClr val="bg1"/>
                </a:solidFill>
                <a:effectLst/>
              </a:rPr>
              <a:t> </a:t>
            </a:r>
            <a:r>
              <a:rPr lang="en-US" sz="2800" b="1" i="0" dirty="0" err="1">
                <a:solidFill>
                  <a:schemeClr val="bg1"/>
                </a:solidFill>
                <a:effectLst/>
              </a:rPr>
              <a:t>complexitate</a:t>
            </a:r>
            <a:r>
              <a:rPr lang="en-US" sz="2800" b="1" i="0" dirty="0">
                <a:solidFill>
                  <a:schemeClr val="bg1"/>
                </a:solidFill>
                <a:effectLst/>
              </a:rPr>
              <a:t> </a:t>
            </a:r>
            <a:r>
              <a:rPr lang="en-US" sz="2800" b="1" i="0" dirty="0" err="1">
                <a:solidFill>
                  <a:schemeClr val="bg1"/>
                </a:solidFill>
                <a:effectLst/>
              </a:rPr>
              <a:t>infinit</a:t>
            </a:r>
            <a:r>
              <a:rPr lang="ro-RO" sz="2800" b="1" dirty="0">
                <a:solidFill>
                  <a:schemeClr val="bg1"/>
                </a:solidFill>
              </a:rPr>
              <a:t>ă </a:t>
            </a:r>
            <a:r>
              <a:rPr lang="en-US" sz="2800" b="1" i="0" dirty="0">
                <a:solidFill>
                  <a:schemeClr val="bg1"/>
                </a:solidFill>
                <a:effectLst/>
              </a:rPr>
              <a:t>– </a:t>
            </a:r>
            <a:r>
              <a:rPr lang="en-US" sz="2800" b="1" i="0" dirty="0" err="1">
                <a:solidFill>
                  <a:schemeClr val="bg1"/>
                </a:solidFill>
                <a:effectLst/>
              </a:rPr>
              <a:t>orice</a:t>
            </a:r>
            <a:r>
              <a:rPr lang="en-US" sz="2800" b="1" i="0" dirty="0">
                <a:solidFill>
                  <a:schemeClr val="bg1"/>
                </a:solidFill>
                <a:effectLst/>
              </a:rPr>
              <a:t> </a:t>
            </a:r>
            <a:r>
              <a:rPr lang="en-US" sz="2800" b="1" i="0" dirty="0" err="1">
                <a:solidFill>
                  <a:schemeClr val="bg1"/>
                </a:solidFill>
                <a:effectLst/>
              </a:rPr>
              <a:t>nivel</a:t>
            </a:r>
            <a:r>
              <a:rPr lang="en-US" sz="2800" b="1" i="0" dirty="0">
                <a:solidFill>
                  <a:schemeClr val="bg1"/>
                </a:solidFill>
                <a:effectLst/>
              </a:rPr>
              <a:t> de </a:t>
            </a:r>
            <a:r>
              <a:rPr lang="en-US" sz="2800" b="1" i="0" dirty="0" err="1">
                <a:solidFill>
                  <a:schemeClr val="bg1"/>
                </a:solidFill>
                <a:effectLst/>
              </a:rPr>
              <a:t>magnificare</a:t>
            </a:r>
            <a:r>
              <a:rPr lang="en-US" sz="2800" b="1" i="0" dirty="0">
                <a:solidFill>
                  <a:schemeClr val="bg1"/>
                </a:solidFill>
                <a:effectLst/>
              </a:rPr>
              <a:t> pare identic </a:t>
            </a:r>
            <a:r>
              <a:rPr lang="ro-RO" sz="2800" b="1" i="0" dirty="0">
                <a:solidFill>
                  <a:schemeClr val="bg1"/>
                </a:solidFill>
                <a:effectLst/>
              </a:rPr>
              <a:t>ș</a:t>
            </a:r>
            <a:r>
              <a:rPr lang="en-US" sz="2800" b="1" i="0" dirty="0" err="1">
                <a:solidFill>
                  <a:schemeClr val="bg1"/>
                </a:solidFill>
                <a:effectLst/>
              </a:rPr>
              <a:t>i</a:t>
            </a:r>
            <a:r>
              <a:rPr lang="en-US" sz="2800" b="1" i="0" dirty="0">
                <a:solidFill>
                  <a:schemeClr val="bg1"/>
                </a:solidFill>
                <a:effectLst/>
              </a:rPr>
              <a:t> are o </a:t>
            </a:r>
            <a:r>
              <a:rPr lang="en-US" sz="2800" b="1" i="0" dirty="0" err="1">
                <a:solidFill>
                  <a:schemeClr val="bg1"/>
                </a:solidFill>
                <a:effectLst/>
              </a:rPr>
              <a:t>structur</a:t>
            </a:r>
            <a:r>
              <a:rPr lang="ro-RO" sz="2800" b="1" dirty="0">
                <a:solidFill>
                  <a:schemeClr val="bg1"/>
                </a:solidFill>
              </a:rPr>
              <a:t>ă</a:t>
            </a:r>
            <a:r>
              <a:rPr lang="en-US" sz="2800" b="1" i="0" dirty="0">
                <a:solidFill>
                  <a:schemeClr val="bg1"/>
                </a:solidFill>
                <a:effectLst/>
              </a:rPr>
              <a:t> fin</a:t>
            </a:r>
            <a:r>
              <a:rPr lang="ro-RO" sz="2800" b="1" i="0" dirty="0">
                <a:solidFill>
                  <a:schemeClr val="bg1"/>
                </a:solidFill>
                <a:effectLst/>
              </a:rPr>
              <a:t>ă</a:t>
            </a:r>
            <a:r>
              <a:rPr lang="en-US" sz="2800" b="1" i="0" dirty="0">
                <a:solidFill>
                  <a:schemeClr val="bg1"/>
                </a:solidFill>
                <a:effectLst/>
              </a:rPr>
              <a:t> la </a:t>
            </a:r>
            <a:r>
              <a:rPr lang="en-US" sz="2800" b="1" i="0" dirty="0" err="1">
                <a:solidFill>
                  <a:schemeClr val="bg1"/>
                </a:solidFill>
                <a:effectLst/>
              </a:rPr>
              <a:t>sc</a:t>
            </a:r>
            <a:r>
              <a:rPr lang="ro-RO" sz="2800" b="1" i="0" dirty="0">
                <a:solidFill>
                  <a:schemeClr val="bg1"/>
                </a:solidFill>
                <a:effectLst/>
              </a:rPr>
              <a:t>ă</a:t>
            </a:r>
            <a:r>
              <a:rPr lang="en-US" sz="2800" b="1" i="0" dirty="0" err="1">
                <a:solidFill>
                  <a:schemeClr val="bg1"/>
                </a:solidFill>
                <a:effectLst/>
              </a:rPr>
              <a:t>ri</a:t>
            </a:r>
            <a:r>
              <a:rPr lang="en-US" sz="2800" b="1" i="0" dirty="0">
                <a:solidFill>
                  <a:schemeClr val="bg1"/>
                </a:solidFill>
                <a:effectLst/>
              </a:rPr>
              <a:t> </a:t>
            </a:r>
            <a:r>
              <a:rPr lang="en-US" sz="2800" b="1" i="0" dirty="0" err="1">
                <a:solidFill>
                  <a:schemeClr val="bg1"/>
                </a:solidFill>
                <a:effectLst/>
              </a:rPr>
              <a:t>infinit</a:t>
            </a:r>
            <a:r>
              <a:rPr lang="en-US" sz="2800" b="1" i="0" dirty="0">
                <a:solidFill>
                  <a:schemeClr val="bg1"/>
                </a:solidFill>
                <a:effectLst/>
              </a:rPr>
              <a:t> de </a:t>
            </a:r>
            <a:r>
              <a:rPr lang="en-US" sz="2800" b="1" i="0" dirty="0" err="1">
                <a:solidFill>
                  <a:schemeClr val="bg1"/>
                </a:solidFill>
                <a:effectLst/>
              </a:rPr>
              <a:t>mici</a:t>
            </a:r>
            <a:r>
              <a:rPr lang="en-US" sz="2800" b="1" i="0" dirty="0">
                <a:solidFill>
                  <a:schemeClr val="bg1"/>
                </a:solidFill>
                <a:effectLst/>
              </a:rPr>
              <a:t>.</a:t>
            </a:r>
          </a:p>
        </p:txBody>
      </p:sp>
      <p:sp>
        <p:nvSpPr>
          <p:cNvPr id="2" name="Titlu 1"/>
          <p:cNvSpPr>
            <a:spLocks noGrp="1"/>
          </p:cNvSpPr>
          <p:nvPr>
            <p:ph type="title"/>
          </p:nvPr>
        </p:nvSpPr>
        <p:spPr>
          <a:xfrm>
            <a:off x="689112" y="365125"/>
            <a:ext cx="11264349" cy="1325563"/>
          </a:xfrm>
        </p:spPr>
        <p:txBody>
          <a:bodyPr>
            <a:noAutofit/>
          </a:bodyPr>
          <a:lstStyle/>
          <a:p>
            <a:r>
              <a:rPr lang="en-US" sz="5400" b="1" dirty="0">
                <a:solidFill>
                  <a:schemeClr val="bg1"/>
                </a:solidFill>
              </a:rPr>
              <a:t>CE CARACTERISTICI ARE UN FRACTAL?</a:t>
            </a:r>
          </a:p>
        </p:txBody>
      </p:sp>
    </p:spTree>
    <p:extLst>
      <p:ext uri="{BB962C8B-B14F-4D97-AF65-F5344CB8AC3E}">
        <p14:creationId xmlns:p14="http://schemas.microsoft.com/office/powerpoint/2010/main" val="2804148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ubstituent conținut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245009" cy="6887817"/>
          </a:xfrm>
        </p:spPr>
      </p:pic>
      <p:sp>
        <p:nvSpPr>
          <p:cNvPr id="2" name="Titlu 1"/>
          <p:cNvSpPr>
            <a:spLocks noGrp="1"/>
          </p:cNvSpPr>
          <p:nvPr>
            <p:ph type="title"/>
          </p:nvPr>
        </p:nvSpPr>
        <p:spPr>
          <a:xfrm>
            <a:off x="864704" y="1005161"/>
            <a:ext cx="10515600" cy="1325563"/>
          </a:xfrm>
        </p:spPr>
        <p:txBody>
          <a:bodyPr>
            <a:noAutofit/>
          </a:bodyPr>
          <a:lstStyle/>
          <a:p>
            <a:pPr marL="514350" indent="-514350">
              <a:buFont typeface="Arial" panose="020B0604020202020204" pitchFamily="34" charset="0"/>
              <a:buChar char="•"/>
            </a:pPr>
            <a:r>
              <a:rPr lang="en-US" sz="3600" b="1" dirty="0" err="1">
                <a:solidFill>
                  <a:schemeClr val="bg1"/>
                </a:solidFill>
                <a:latin typeface="+mn-lt"/>
              </a:rPr>
              <a:t>Termenii</a:t>
            </a:r>
            <a:r>
              <a:rPr lang="en-US" sz="3600" b="1" dirty="0">
                <a:solidFill>
                  <a:schemeClr val="bg1"/>
                </a:solidFill>
                <a:latin typeface="+mn-lt"/>
              </a:rPr>
              <a:t> </a:t>
            </a:r>
            <a:r>
              <a:rPr lang="en-US" sz="3600" b="1" dirty="0" err="1">
                <a:solidFill>
                  <a:schemeClr val="bg1"/>
                </a:solidFill>
                <a:latin typeface="+mn-lt"/>
              </a:rPr>
              <a:t>cheie</a:t>
            </a:r>
            <a:r>
              <a:rPr lang="en-US" sz="3600" b="1" dirty="0">
                <a:solidFill>
                  <a:schemeClr val="bg1"/>
                </a:solidFill>
                <a:latin typeface="+mn-lt"/>
              </a:rPr>
              <a:t> din </a:t>
            </a:r>
            <a:r>
              <a:rPr lang="en-US" sz="3600" b="1" dirty="0" err="1">
                <a:solidFill>
                  <a:schemeClr val="bg1"/>
                </a:solidFill>
                <a:latin typeface="+mn-lt"/>
              </a:rPr>
              <a:t>geometria</a:t>
            </a:r>
            <a:r>
              <a:rPr lang="en-US" sz="3600" b="1" dirty="0">
                <a:solidFill>
                  <a:schemeClr val="bg1"/>
                </a:solidFill>
                <a:latin typeface="+mn-lt"/>
              </a:rPr>
              <a:t> fractal</a:t>
            </a:r>
            <a:r>
              <a:rPr lang="ro-RO" sz="3600" b="1" dirty="0">
                <a:solidFill>
                  <a:schemeClr val="bg1"/>
                </a:solidFill>
                <a:latin typeface="+mn-lt"/>
              </a:rPr>
              <a:t>ă</a:t>
            </a:r>
            <a:r>
              <a:rPr lang="en-US" sz="3600" b="1" dirty="0">
                <a:solidFill>
                  <a:schemeClr val="bg1"/>
                </a:solidFill>
                <a:latin typeface="+mn-lt"/>
              </a:rPr>
              <a:t> </a:t>
            </a:r>
            <a:r>
              <a:rPr lang="en-US" sz="3600" b="1" dirty="0" err="1">
                <a:solidFill>
                  <a:schemeClr val="bg1"/>
                </a:solidFill>
                <a:latin typeface="+mn-lt"/>
              </a:rPr>
              <a:t>sunt</a:t>
            </a:r>
            <a:r>
              <a:rPr lang="en-US" sz="3600" b="1" dirty="0">
                <a:solidFill>
                  <a:schemeClr val="bg1"/>
                </a:solidFill>
                <a:latin typeface="+mn-lt"/>
              </a:rPr>
              <a:t>:</a:t>
            </a:r>
            <a:br>
              <a:rPr lang="ro-RO" sz="3600" dirty="0">
                <a:solidFill>
                  <a:schemeClr val="bg1"/>
                </a:solidFill>
                <a:latin typeface="+mn-lt"/>
              </a:rPr>
            </a:br>
            <a:br>
              <a:rPr lang="en-US" sz="3600" dirty="0">
                <a:solidFill>
                  <a:schemeClr val="bg1"/>
                </a:solidFill>
                <a:latin typeface="+mn-lt"/>
              </a:rPr>
            </a:br>
            <a:endParaRPr lang="en-US" sz="3600" dirty="0">
              <a:solidFill>
                <a:schemeClr val="bg1"/>
              </a:solidFill>
              <a:latin typeface="+mn-lt"/>
            </a:endParaRPr>
          </a:p>
        </p:txBody>
      </p:sp>
      <p:sp>
        <p:nvSpPr>
          <p:cNvPr id="6" name="Dreptunghi 5"/>
          <p:cNvSpPr/>
          <p:nvPr/>
        </p:nvSpPr>
        <p:spPr>
          <a:xfrm>
            <a:off x="864704" y="2330724"/>
            <a:ext cx="9949070" cy="3539430"/>
          </a:xfrm>
          <a:prstGeom prst="rect">
            <a:avLst/>
          </a:prstGeom>
        </p:spPr>
        <p:txBody>
          <a:bodyPr wrap="square">
            <a:spAutoFit/>
          </a:bodyPr>
          <a:lstStyle/>
          <a:p>
            <a:pPr marL="514350" indent="-514350">
              <a:buFont typeface="+mj-lt"/>
              <a:buAutoNum type="arabicPeriod"/>
            </a:pPr>
            <a:r>
              <a:rPr lang="pt-BR" sz="3200" b="1" i="0" dirty="0">
                <a:solidFill>
                  <a:schemeClr val="bg1"/>
                </a:solidFill>
                <a:effectLst/>
              </a:rPr>
              <a:t>Ini</a:t>
            </a:r>
            <a:r>
              <a:rPr lang="ro-RO" sz="3200" b="1" dirty="0">
                <a:solidFill>
                  <a:schemeClr val="bg1"/>
                </a:solidFill>
              </a:rPr>
              <a:t>ț</a:t>
            </a:r>
            <a:r>
              <a:rPr lang="pt-BR" sz="3200" b="1" i="0" dirty="0">
                <a:solidFill>
                  <a:schemeClr val="bg1"/>
                </a:solidFill>
                <a:effectLst/>
              </a:rPr>
              <a:t>iator</a:t>
            </a:r>
            <a:r>
              <a:rPr lang="ro-RO" sz="3200" b="1" i="0" dirty="0" err="1">
                <a:solidFill>
                  <a:schemeClr val="bg1"/>
                </a:solidFill>
                <a:effectLst/>
              </a:rPr>
              <a:t>ul</a:t>
            </a:r>
            <a:r>
              <a:rPr lang="ro-RO" sz="3200" b="1" dirty="0">
                <a:solidFill>
                  <a:schemeClr val="bg1"/>
                </a:solidFill>
              </a:rPr>
              <a:t> =</a:t>
            </a:r>
            <a:r>
              <a:rPr lang="pt-BR" sz="3200" b="1" i="0" dirty="0">
                <a:solidFill>
                  <a:schemeClr val="bg1"/>
                </a:solidFill>
                <a:effectLst/>
              </a:rPr>
              <a:t> segmentul, curba sau forma ini</a:t>
            </a:r>
            <a:r>
              <a:rPr lang="ro-RO" sz="3200" b="1" i="0" dirty="0">
                <a:solidFill>
                  <a:schemeClr val="bg1"/>
                </a:solidFill>
                <a:effectLst/>
              </a:rPr>
              <a:t>ț</a:t>
            </a:r>
            <a:r>
              <a:rPr lang="pt-BR" sz="3200" b="1" i="0" dirty="0">
                <a:solidFill>
                  <a:schemeClr val="bg1"/>
                </a:solidFill>
                <a:effectLst/>
              </a:rPr>
              <a:t>ial</a:t>
            </a:r>
            <a:r>
              <a:rPr lang="ro-RO" sz="3200" b="1" dirty="0">
                <a:solidFill>
                  <a:schemeClr val="bg1"/>
                </a:solidFill>
              </a:rPr>
              <a:t>ă</a:t>
            </a:r>
            <a:r>
              <a:rPr lang="pt-BR" sz="3200" b="1" i="0" dirty="0">
                <a:solidFill>
                  <a:schemeClr val="bg1"/>
                </a:solidFill>
                <a:effectLst/>
              </a:rPr>
              <a:t>.</a:t>
            </a:r>
            <a:endParaRPr lang="ro-RO" sz="3200" b="1" i="0" dirty="0">
              <a:solidFill>
                <a:schemeClr val="bg1"/>
              </a:solidFill>
              <a:effectLst/>
            </a:endParaRPr>
          </a:p>
          <a:p>
            <a:pPr marL="514350" indent="-514350">
              <a:buFont typeface="+mj-lt"/>
              <a:buAutoNum type="arabicPeriod"/>
            </a:pPr>
            <a:endParaRPr lang="ro-RO" sz="3200" b="1" i="0" dirty="0">
              <a:solidFill>
                <a:schemeClr val="bg1"/>
              </a:solidFill>
              <a:effectLst/>
            </a:endParaRPr>
          </a:p>
          <a:p>
            <a:pPr marL="514350" indent="-514350">
              <a:buFont typeface="+mj-lt"/>
              <a:buAutoNum type="arabicPeriod"/>
            </a:pPr>
            <a:r>
              <a:rPr lang="pt-BR" sz="3200" b="1" i="0" dirty="0">
                <a:solidFill>
                  <a:schemeClr val="bg1"/>
                </a:solidFill>
                <a:effectLst/>
              </a:rPr>
              <a:t>Generator</a:t>
            </a:r>
            <a:r>
              <a:rPr lang="ro-RO" sz="3200" b="1" i="0" dirty="0" err="1">
                <a:solidFill>
                  <a:schemeClr val="bg1"/>
                </a:solidFill>
                <a:effectLst/>
              </a:rPr>
              <a:t>ul</a:t>
            </a:r>
            <a:r>
              <a:rPr lang="ro-RO" sz="3200" b="1" i="0" dirty="0">
                <a:solidFill>
                  <a:schemeClr val="bg1"/>
                </a:solidFill>
                <a:effectLst/>
              </a:rPr>
              <a:t> =</a:t>
            </a:r>
            <a:r>
              <a:rPr lang="pt-BR" sz="3200" b="1" i="0" dirty="0">
                <a:solidFill>
                  <a:schemeClr val="bg1"/>
                </a:solidFill>
                <a:effectLst/>
              </a:rPr>
              <a:t> regula folosit</a:t>
            </a:r>
            <a:r>
              <a:rPr lang="ro-RO" sz="3200" b="1" i="0" dirty="0">
                <a:solidFill>
                  <a:schemeClr val="bg1"/>
                </a:solidFill>
                <a:effectLst/>
              </a:rPr>
              <a:t>ă</a:t>
            </a:r>
            <a:r>
              <a:rPr lang="pt-BR" sz="3200" b="1" i="0" dirty="0">
                <a:solidFill>
                  <a:schemeClr val="bg1"/>
                </a:solidFill>
                <a:effectLst/>
              </a:rPr>
              <a:t> pentru a construi o nou</a:t>
            </a:r>
            <a:r>
              <a:rPr lang="ro-RO" sz="3200" b="1" i="0" dirty="0">
                <a:solidFill>
                  <a:schemeClr val="bg1"/>
                </a:solidFill>
                <a:effectLst/>
              </a:rPr>
              <a:t>ă</a:t>
            </a:r>
            <a:r>
              <a:rPr lang="pt-BR" sz="3200" b="1" i="0" dirty="0">
                <a:solidFill>
                  <a:schemeClr val="bg1"/>
                </a:solidFill>
                <a:effectLst/>
              </a:rPr>
              <a:t> curb</a:t>
            </a:r>
            <a:r>
              <a:rPr lang="ro-RO" sz="3200" b="1" i="0" dirty="0">
                <a:solidFill>
                  <a:schemeClr val="bg1"/>
                </a:solidFill>
                <a:effectLst/>
              </a:rPr>
              <a:t>ă</a:t>
            </a:r>
            <a:r>
              <a:rPr lang="pt-BR" sz="3200" b="1" i="0" dirty="0">
                <a:solidFill>
                  <a:schemeClr val="bg1"/>
                </a:solidFill>
                <a:effectLst/>
              </a:rPr>
              <a:t> sau form</a:t>
            </a:r>
            <a:r>
              <a:rPr lang="ro-RO" sz="3200" b="1" i="0" dirty="0">
                <a:solidFill>
                  <a:schemeClr val="bg1"/>
                </a:solidFill>
                <a:effectLst/>
              </a:rPr>
              <a:t>ă</a:t>
            </a:r>
            <a:r>
              <a:rPr lang="pt-BR" sz="3200" b="1" i="0" dirty="0">
                <a:solidFill>
                  <a:schemeClr val="bg1"/>
                </a:solidFill>
                <a:effectLst/>
              </a:rPr>
              <a:t> din cea ob</a:t>
            </a:r>
            <a:r>
              <a:rPr lang="ro-RO" sz="3200" b="1" dirty="0">
                <a:solidFill>
                  <a:schemeClr val="bg1"/>
                </a:solidFill>
              </a:rPr>
              <a:t>ț</a:t>
            </a:r>
            <a:r>
              <a:rPr lang="pt-BR" sz="3200" b="1" i="0" dirty="0">
                <a:solidFill>
                  <a:schemeClr val="bg1"/>
                </a:solidFill>
                <a:effectLst/>
              </a:rPr>
              <a:t>inut</a:t>
            </a:r>
            <a:r>
              <a:rPr lang="ro-RO" sz="3200" b="1" i="0" dirty="0">
                <a:solidFill>
                  <a:schemeClr val="bg1"/>
                </a:solidFill>
                <a:effectLst/>
              </a:rPr>
              <a:t>ă</a:t>
            </a:r>
            <a:r>
              <a:rPr lang="pt-BR" sz="3200" b="1" i="0" dirty="0">
                <a:solidFill>
                  <a:schemeClr val="bg1"/>
                </a:solidFill>
                <a:effectLst/>
              </a:rPr>
              <a:t> anterior.</a:t>
            </a:r>
          </a:p>
          <a:p>
            <a:pPr marL="514350" indent="-514350">
              <a:buFont typeface="+mj-lt"/>
              <a:buAutoNum type="arabicPeriod"/>
            </a:pPr>
            <a:endParaRPr lang="ro-RO" sz="3200" b="1" i="0" dirty="0">
              <a:solidFill>
                <a:schemeClr val="bg1"/>
              </a:solidFill>
              <a:effectLst/>
            </a:endParaRPr>
          </a:p>
          <a:p>
            <a:pPr marL="514350" indent="-514350">
              <a:buFont typeface="+mj-lt"/>
              <a:buAutoNum type="arabicPeriod"/>
            </a:pPr>
            <a:r>
              <a:rPr lang="ro-RO" sz="3200" b="1" dirty="0">
                <a:solidFill>
                  <a:schemeClr val="bg1"/>
                </a:solidFill>
              </a:rPr>
              <a:t>I</a:t>
            </a:r>
            <a:r>
              <a:rPr lang="pt-BR" sz="3200" b="1" dirty="0">
                <a:solidFill>
                  <a:schemeClr val="bg1"/>
                </a:solidFill>
              </a:rPr>
              <a:t>tera</a:t>
            </a:r>
            <a:r>
              <a:rPr lang="ro-RO" sz="3200" b="1" dirty="0">
                <a:solidFill>
                  <a:schemeClr val="bg1"/>
                </a:solidFill>
              </a:rPr>
              <a:t>ț</a:t>
            </a:r>
            <a:r>
              <a:rPr lang="pt-BR" sz="3200" b="1" dirty="0">
                <a:solidFill>
                  <a:schemeClr val="bg1"/>
                </a:solidFill>
              </a:rPr>
              <a:t>i</a:t>
            </a:r>
            <a:r>
              <a:rPr lang="ro-RO" sz="3200" b="1" dirty="0">
                <a:solidFill>
                  <a:schemeClr val="bg1"/>
                </a:solidFill>
              </a:rPr>
              <a:t>a =</a:t>
            </a:r>
            <a:r>
              <a:rPr lang="pt-BR" sz="3200" b="1" dirty="0">
                <a:solidFill>
                  <a:schemeClr val="bg1"/>
                </a:solidFill>
              </a:rPr>
              <a:t> procesul de repetare a aceluia</a:t>
            </a:r>
            <a:r>
              <a:rPr lang="ro-RO" sz="3200" b="1" dirty="0">
                <a:solidFill>
                  <a:schemeClr val="bg1"/>
                </a:solidFill>
              </a:rPr>
              <a:t>ș</a:t>
            </a:r>
            <a:r>
              <a:rPr lang="pt-BR" sz="3200" b="1" dirty="0">
                <a:solidFill>
                  <a:schemeClr val="bg1"/>
                </a:solidFill>
              </a:rPr>
              <a:t>i pas iar </a:t>
            </a:r>
            <a:r>
              <a:rPr lang="ro-RO" sz="3200" b="1" dirty="0">
                <a:solidFill>
                  <a:schemeClr val="bg1"/>
                </a:solidFill>
              </a:rPr>
              <a:t>ș</a:t>
            </a:r>
            <a:r>
              <a:rPr lang="pt-BR" sz="3200" b="1" dirty="0">
                <a:solidFill>
                  <a:schemeClr val="bg1"/>
                </a:solidFill>
              </a:rPr>
              <a:t>i iar.</a:t>
            </a:r>
          </a:p>
          <a:p>
            <a:pPr marL="514350" indent="-514350">
              <a:buFont typeface="+mj-lt"/>
              <a:buAutoNum type="arabicPeriod"/>
            </a:pPr>
            <a:endParaRPr lang="pt-BR" sz="3200" b="1" i="0" dirty="0">
              <a:solidFill>
                <a:schemeClr val="bg1"/>
              </a:solidFill>
              <a:effectLst/>
            </a:endParaRPr>
          </a:p>
        </p:txBody>
      </p:sp>
    </p:spTree>
    <p:extLst>
      <p:ext uri="{BB962C8B-B14F-4D97-AF65-F5344CB8AC3E}">
        <p14:creationId xmlns:p14="http://schemas.microsoft.com/office/powerpoint/2010/main" val="3380434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ubstituent conținut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Dreptunghi 5"/>
          <p:cNvSpPr/>
          <p:nvPr/>
        </p:nvSpPr>
        <p:spPr>
          <a:xfrm>
            <a:off x="3468486" y="845691"/>
            <a:ext cx="5255028" cy="923330"/>
          </a:xfrm>
          <a:prstGeom prst="rect">
            <a:avLst/>
          </a:prstGeom>
        </p:spPr>
        <p:txBody>
          <a:bodyPr wrap="none">
            <a:spAutoFit/>
          </a:bodyPr>
          <a:lstStyle/>
          <a:p>
            <a:r>
              <a:rPr lang="ro-RO" sz="5400" b="1" dirty="0">
                <a:solidFill>
                  <a:schemeClr val="bg1"/>
                </a:solidFill>
              </a:rPr>
              <a:t>Fractalii în natură</a:t>
            </a:r>
            <a:endParaRPr lang="en-US" sz="5400" b="1" dirty="0">
              <a:solidFill>
                <a:schemeClr val="bg1"/>
              </a:solidFill>
            </a:endParaRPr>
          </a:p>
        </p:txBody>
      </p:sp>
      <p:sp>
        <p:nvSpPr>
          <p:cNvPr id="7" name="Dreptunghi 6"/>
          <p:cNvSpPr/>
          <p:nvPr/>
        </p:nvSpPr>
        <p:spPr>
          <a:xfrm>
            <a:off x="808383" y="2362920"/>
            <a:ext cx="10336695" cy="3046988"/>
          </a:xfrm>
          <a:prstGeom prst="rect">
            <a:avLst/>
          </a:prstGeom>
        </p:spPr>
        <p:txBody>
          <a:bodyPr wrap="square">
            <a:spAutoFit/>
          </a:bodyPr>
          <a:lstStyle/>
          <a:p>
            <a:pPr marL="457200" indent="-457200" algn="just">
              <a:buFont typeface="Arial" panose="020B0604020202020204" pitchFamily="34" charset="0"/>
              <a:buChar char="•"/>
            </a:pPr>
            <a:r>
              <a:rPr lang="ro-RO" sz="3200" b="1" dirty="0">
                <a:solidFill>
                  <a:schemeClr val="bg1"/>
                </a:solidFill>
              </a:rPr>
              <a:t>În natură, sunt considerați fractali munții presărați cu stânci colțuroase, corola unui arbore sau rădăcinile acestuia răspândite în sol în toate direcțiile, norii ai căror contur se modifică permanent, rețeaua hidrografică, valurile mării, fulgerele, rețeaua de vase sangvine, precum și un fulg de zăpadă.</a:t>
            </a:r>
            <a:endParaRPr lang="en-US" sz="3200" b="1" dirty="0">
              <a:solidFill>
                <a:schemeClr val="bg1"/>
              </a:solidFill>
            </a:endParaRPr>
          </a:p>
        </p:txBody>
      </p:sp>
    </p:spTree>
    <p:extLst>
      <p:ext uri="{BB962C8B-B14F-4D97-AF65-F5344CB8AC3E}">
        <p14:creationId xmlns:p14="http://schemas.microsoft.com/office/powerpoint/2010/main" val="3377376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endParaRPr lang="en-US"/>
          </a:p>
        </p:txBody>
      </p:sp>
      <p:pic>
        <p:nvPicPr>
          <p:cNvPr id="5" name="Substituent conținut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218503" cy="6872908"/>
          </a:xfrm>
        </p:spPr>
      </p:pic>
      <p:pic>
        <p:nvPicPr>
          <p:cNvPr id="7" name="I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8270" y="365125"/>
            <a:ext cx="9495459" cy="6133133"/>
          </a:xfrm>
          <a:prstGeom prst="rect">
            <a:avLst/>
          </a:prstGeom>
        </p:spPr>
      </p:pic>
    </p:spTree>
    <p:extLst>
      <p:ext uri="{BB962C8B-B14F-4D97-AF65-F5344CB8AC3E}">
        <p14:creationId xmlns:p14="http://schemas.microsoft.com/office/powerpoint/2010/main" val="967235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endParaRPr lang="en-US"/>
          </a:p>
        </p:txBody>
      </p:sp>
      <p:pic>
        <p:nvPicPr>
          <p:cNvPr id="5" name="Substituent conținut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510" y="0"/>
            <a:ext cx="12221510" cy="6874600"/>
          </a:xfrm>
        </p:spPr>
      </p:pic>
      <p:pic>
        <p:nvPicPr>
          <p:cNvPr id="7" name="I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930" y="243526"/>
            <a:ext cx="9581322" cy="6387548"/>
          </a:xfrm>
          <a:prstGeom prst="rect">
            <a:avLst/>
          </a:prstGeom>
        </p:spPr>
      </p:pic>
    </p:spTree>
    <p:extLst>
      <p:ext uri="{BB962C8B-B14F-4D97-AF65-F5344CB8AC3E}">
        <p14:creationId xmlns:p14="http://schemas.microsoft.com/office/powerpoint/2010/main" val="3129093979"/>
      </p:ext>
    </p:extLst>
  </p:cSld>
  <p:clrMapOvr>
    <a:masterClrMapping/>
  </p:clrMapOvr>
</p:sld>
</file>

<file path=ppt/theme/theme1.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TotalTime>
  <Words>342</Words>
  <Application>Microsoft Office PowerPoint</Application>
  <PresentationFormat>Ecran lat</PresentationFormat>
  <Paragraphs>54</Paragraphs>
  <Slides>33</Slides>
  <Notes>0</Notes>
  <HiddenSlides>0</HiddenSlides>
  <MMClips>0</MMClips>
  <ScaleCrop>false</ScaleCrop>
  <HeadingPairs>
    <vt:vector size="6" baseType="variant">
      <vt:variant>
        <vt:lpstr>Fonturi utilizate</vt:lpstr>
      </vt:variant>
      <vt:variant>
        <vt:i4>4</vt:i4>
      </vt:variant>
      <vt:variant>
        <vt:lpstr>Temă</vt:lpstr>
      </vt:variant>
      <vt:variant>
        <vt:i4>1</vt:i4>
      </vt:variant>
      <vt:variant>
        <vt:lpstr>Titluri diapozitive</vt:lpstr>
      </vt:variant>
      <vt:variant>
        <vt:i4>33</vt:i4>
      </vt:variant>
    </vt:vector>
  </HeadingPairs>
  <TitlesOfParts>
    <vt:vector size="38" baseType="lpstr">
      <vt:lpstr>Arial</vt:lpstr>
      <vt:lpstr>Baskerville Old Face</vt:lpstr>
      <vt:lpstr>Calibri</vt:lpstr>
      <vt:lpstr>Calibri Light</vt:lpstr>
      <vt:lpstr>Temă Office</vt:lpstr>
      <vt:lpstr>F R A C T A L I</vt:lpstr>
      <vt:lpstr>sau</vt:lpstr>
      <vt:lpstr>CE SUNT FRACTALII?</vt:lpstr>
      <vt:lpstr>Cuvântul “fractal” a fost introdus de matematicianul Benoit Mandelbrot în 1975 și provine din latinescul “fractus”, care înseamnă spart sau fracturat.</vt:lpstr>
      <vt:lpstr>CE CARACTERISTICI ARE UN FRACTAL?</vt:lpstr>
      <vt:lpstr>Termenii cheie din geometria fractală sunt:  </vt:lpstr>
      <vt:lpstr>Prezentare PowerPoint</vt:lpstr>
      <vt:lpstr>Prezentare PowerPoint</vt:lpstr>
      <vt:lpstr>Prezentare PowerPoint</vt:lpstr>
      <vt:lpstr>Prezentare PowerPoint</vt:lpstr>
      <vt:lpstr>Prezentare PowerPoint</vt:lpstr>
      <vt:lpstr>Prezentare PowerPoint</vt:lpstr>
      <vt:lpstr>Prezentare PowerPoint</vt:lpstr>
      <vt:lpstr>Chiar și Universul sau părți ale sale, având o structură neregulată, pot fi considerate fractali. Caracteristicile fractalilor vin în acord cu ordinea din geometria euclidiană și cu perfecțiunea cristalelor din lumea fizică.</vt:lpstr>
      <vt:lpstr>Exemple de fractali cunoscuți:</vt:lpstr>
      <vt:lpstr>Fulgul lui Koch:</vt:lpstr>
      <vt:lpstr>Triunghiul lui Sierpinski:</vt:lpstr>
      <vt:lpstr>Copacul “Y”:</vt:lpstr>
      <vt:lpstr>Julia Set:</vt:lpstr>
      <vt:lpstr>Mandelbrot Set:</vt:lpstr>
      <vt:lpstr>…care probabil că v-au fost deja prezentate de către colegii mei.  Sper, în schimb, să nu fiți la fel de familiarizați și cu fractalul meu. </vt:lpstr>
      <vt:lpstr>Prezentare PowerPoint</vt:lpstr>
      <vt:lpstr>Prezentare PowerPoint</vt:lpstr>
      <vt:lpstr>Inspirația</vt:lpstr>
      <vt:lpstr>Prezentare PowerPoint</vt:lpstr>
      <vt:lpstr>Dubla iterație:</vt:lpstr>
      <vt:lpstr>În final:</vt:lpstr>
      <vt:lpstr>Desigur, îl putem roti:</vt:lpstr>
      <vt:lpstr>Modificând câteva unghiuri:</vt:lpstr>
      <vt:lpstr>Daca am crește latura:</vt:lpstr>
      <vt:lpstr>Apoi l-am colorat:</vt:lpstr>
      <vt:lpstr>Și pe fundal alb:</vt:lpstr>
      <vt:lpstr>SFÂRȘIT   Vă mulțumesc pentru atenția acordată! Sper că v-a plăcut!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FRACTALI</dc:title>
  <dc:creator>Mihaela</dc:creator>
  <cp:lastModifiedBy>Mihaela</cp:lastModifiedBy>
  <cp:revision>26</cp:revision>
  <dcterms:created xsi:type="dcterms:W3CDTF">2017-05-24T20:56:19Z</dcterms:created>
  <dcterms:modified xsi:type="dcterms:W3CDTF">2017-05-25T00:38:32Z</dcterms:modified>
</cp:coreProperties>
</file>