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71"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E8D6F-8E08-492D-9EB8-334D369FCF55}" type="datetimeFigureOut">
              <a:rPr lang="en-US"/>
              <a:t>5/24/2017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F5E6F-D2FF-44CA-AE70-CBF8993F5ACA}" type="slidenum">
              <a:rPr lang="en-US"/>
              <a:t>‹#›</a:t>
            </a:fld>
            <a:endParaRPr lang="en-US"/>
          </a:p>
        </p:txBody>
      </p:sp>
    </p:spTree>
    <p:extLst>
      <p:ext uri="{BB962C8B-B14F-4D97-AF65-F5344CB8AC3E}">
        <p14:creationId xmlns:p14="http://schemas.microsoft.com/office/powerpoint/2010/main" val="187583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2</a:t>
            </a:fld>
            <a:endParaRPr lang="en-US"/>
          </a:p>
        </p:txBody>
      </p:sp>
    </p:spTree>
    <p:extLst>
      <p:ext uri="{BB962C8B-B14F-4D97-AF65-F5344CB8AC3E}">
        <p14:creationId xmlns:p14="http://schemas.microsoft.com/office/powerpoint/2010/main" val="388737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11</a:t>
            </a:fld>
            <a:endParaRPr lang="en-US"/>
          </a:p>
        </p:txBody>
      </p:sp>
    </p:spTree>
    <p:extLst>
      <p:ext uri="{BB962C8B-B14F-4D97-AF65-F5344CB8AC3E}">
        <p14:creationId xmlns:p14="http://schemas.microsoft.com/office/powerpoint/2010/main" val="3877995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12</a:t>
            </a:fld>
            <a:endParaRPr lang="en-US"/>
          </a:p>
        </p:txBody>
      </p:sp>
    </p:spTree>
    <p:extLst>
      <p:ext uri="{BB962C8B-B14F-4D97-AF65-F5344CB8AC3E}">
        <p14:creationId xmlns:p14="http://schemas.microsoft.com/office/powerpoint/2010/main" val="136670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13</a:t>
            </a:fld>
            <a:endParaRPr lang="en-US"/>
          </a:p>
        </p:txBody>
      </p:sp>
    </p:spTree>
    <p:extLst>
      <p:ext uri="{BB962C8B-B14F-4D97-AF65-F5344CB8AC3E}">
        <p14:creationId xmlns:p14="http://schemas.microsoft.com/office/powerpoint/2010/main" val="249359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14</a:t>
            </a:fld>
            <a:endParaRPr lang="en-US"/>
          </a:p>
        </p:txBody>
      </p:sp>
    </p:spTree>
    <p:extLst>
      <p:ext uri="{BB962C8B-B14F-4D97-AF65-F5344CB8AC3E}">
        <p14:creationId xmlns:p14="http://schemas.microsoft.com/office/powerpoint/2010/main" val="201978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15</a:t>
            </a:fld>
            <a:endParaRPr lang="en-US"/>
          </a:p>
        </p:txBody>
      </p:sp>
    </p:spTree>
    <p:extLst>
      <p:ext uri="{BB962C8B-B14F-4D97-AF65-F5344CB8AC3E}">
        <p14:creationId xmlns:p14="http://schemas.microsoft.com/office/powerpoint/2010/main" val="3472293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16</a:t>
            </a:fld>
            <a:endParaRPr lang="en-US"/>
          </a:p>
        </p:txBody>
      </p:sp>
    </p:spTree>
    <p:extLst>
      <p:ext uri="{BB962C8B-B14F-4D97-AF65-F5344CB8AC3E}">
        <p14:creationId xmlns:p14="http://schemas.microsoft.com/office/powerpoint/2010/main" val="2745489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a:t>
            </a:fld>
            <a:endParaRPr lang="en-US"/>
          </a:p>
        </p:txBody>
      </p:sp>
    </p:spTree>
    <p:extLst>
      <p:ext uri="{BB962C8B-B14F-4D97-AF65-F5344CB8AC3E}">
        <p14:creationId xmlns:p14="http://schemas.microsoft.com/office/powerpoint/2010/main" val="105687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3</a:t>
            </a:fld>
            <a:endParaRPr lang="en-US"/>
          </a:p>
        </p:txBody>
      </p:sp>
    </p:spTree>
    <p:extLst>
      <p:ext uri="{BB962C8B-B14F-4D97-AF65-F5344CB8AC3E}">
        <p14:creationId xmlns:p14="http://schemas.microsoft.com/office/powerpoint/2010/main" val="98831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4</a:t>
            </a:fld>
            <a:endParaRPr lang="en-US"/>
          </a:p>
        </p:txBody>
      </p:sp>
    </p:spTree>
    <p:extLst>
      <p:ext uri="{BB962C8B-B14F-4D97-AF65-F5344CB8AC3E}">
        <p14:creationId xmlns:p14="http://schemas.microsoft.com/office/powerpoint/2010/main" val="57140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5</a:t>
            </a:fld>
            <a:endParaRPr lang="en-US"/>
          </a:p>
        </p:txBody>
      </p:sp>
    </p:spTree>
    <p:extLst>
      <p:ext uri="{BB962C8B-B14F-4D97-AF65-F5344CB8AC3E}">
        <p14:creationId xmlns:p14="http://schemas.microsoft.com/office/powerpoint/2010/main" val="19457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6</a:t>
            </a:fld>
            <a:endParaRPr lang="en-US"/>
          </a:p>
        </p:txBody>
      </p:sp>
    </p:spTree>
    <p:extLst>
      <p:ext uri="{BB962C8B-B14F-4D97-AF65-F5344CB8AC3E}">
        <p14:creationId xmlns:p14="http://schemas.microsoft.com/office/powerpoint/2010/main" val="203504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7</a:t>
            </a:fld>
            <a:endParaRPr lang="en-US"/>
          </a:p>
        </p:txBody>
      </p:sp>
    </p:spTree>
    <p:extLst>
      <p:ext uri="{BB962C8B-B14F-4D97-AF65-F5344CB8AC3E}">
        <p14:creationId xmlns:p14="http://schemas.microsoft.com/office/powerpoint/2010/main" val="231685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8</a:t>
            </a:fld>
            <a:endParaRPr lang="en-US"/>
          </a:p>
        </p:txBody>
      </p:sp>
    </p:spTree>
    <p:extLst>
      <p:ext uri="{BB962C8B-B14F-4D97-AF65-F5344CB8AC3E}">
        <p14:creationId xmlns:p14="http://schemas.microsoft.com/office/powerpoint/2010/main" val="95689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9</a:t>
            </a:fld>
            <a:endParaRPr lang="en-US"/>
          </a:p>
        </p:txBody>
      </p:sp>
    </p:spTree>
    <p:extLst>
      <p:ext uri="{BB962C8B-B14F-4D97-AF65-F5344CB8AC3E}">
        <p14:creationId xmlns:p14="http://schemas.microsoft.com/office/powerpoint/2010/main" val="162047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2F5E6F-D2FF-44CA-AE70-CBF8993F5ACA}" type="slidenum">
              <a:rPr lang="en-US"/>
              <a:t>10</a:t>
            </a:fld>
            <a:endParaRPr lang="en-US"/>
          </a:p>
        </p:txBody>
      </p:sp>
    </p:spTree>
    <p:extLst>
      <p:ext uri="{BB962C8B-B14F-4D97-AF65-F5344CB8AC3E}">
        <p14:creationId xmlns:p14="http://schemas.microsoft.com/office/powerpoint/2010/main" val="287894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5/24/2017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ext uri="{D42A27DB-BD31-4B8C-83A1-F6EECF244321}">
                <p14:modId xmlns:p14="http://schemas.microsoft.com/office/powerpoint/2010/main" val="3101185698"/>
              </p:ext>
            </p:extLst>
          </p:nvPr>
        </p:nvSpPr>
        <p:spPr/>
        <p:txBody>
          <a:bodyPr/>
          <a:lstStyle/>
          <a:p>
            <a:r>
              <a:rPr lang="en-US" dirty="0"/>
              <a:t>Fractal</a:t>
            </a:r>
          </a:p>
        </p:txBody>
      </p:sp>
      <p:sp>
        <p:nvSpPr>
          <p:cNvPr id="3" name="Subtitle 2"/>
          <p:cNvSpPr>
            <a:spLocks noGrp="1"/>
          </p:cNvSpPr>
          <p:nvPr>
            <p:ph type="subTitle" idx="1"/>
            <p:extLst>
              <p:ext uri="{D42A27DB-BD31-4B8C-83A1-F6EECF244321}">
                <p14:modId xmlns:p14="http://schemas.microsoft.com/office/powerpoint/2010/main" val="3091268965"/>
              </p:ext>
            </p:extLst>
          </p:nvPr>
        </p:nvSpPr>
        <p:spPr/>
        <p:txBody>
          <a:bodyPr>
            <a:normAutofit/>
          </a:bodyPr>
          <a:lstStyle/>
          <a:p>
            <a:r>
              <a:rPr lang="en-US" sz="2400" dirty="0">
                <a:latin typeface="Calibri"/>
              </a:rPr>
              <a:t>De Stoica Delia</a:t>
            </a:r>
          </a:p>
        </p:txBody>
      </p:sp>
    </p:spTree>
    <p:extLst>
      <p:ext uri="{BB962C8B-B14F-4D97-AF65-F5344CB8AC3E}">
        <p14:creationId xmlns:p14="http://schemas.microsoft.com/office/powerpoint/2010/main" val="69016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45416876"/>
              </p:ext>
            </p:extLst>
          </p:nvPr>
        </p:nvSpPr>
        <p:spPr/>
        <p:txBody>
          <a:bodyPr/>
          <a:lstStyle/>
          <a:p>
            <a:r>
              <a:rPr lang="en-US" dirty="0"/>
              <a:t>Fractali inspirati din natura</a:t>
            </a:r>
          </a:p>
        </p:txBody>
      </p:sp>
      <p:pic>
        <p:nvPicPr>
          <p:cNvPr id="7" name="Picture 7" descr="fractal_12a.jpg"/>
          <p:cNvPicPr>
            <a:picLocks noGrp="1" noChangeAspect="1"/>
          </p:cNvPicPr>
          <p:nvPr>
            <p:ph sz="half" idx="2"/>
          </p:nvPr>
        </p:nvPicPr>
        <p:blipFill>
          <a:blip r:embed="rId3"/>
          <a:stretch>
            <a:fillRect/>
          </a:stretch>
        </p:blipFill>
        <p:spPr>
          <a:xfrm>
            <a:off x="1219200" y="2505075"/>
            <a:ext cx="4476750" cy="3343275"/>
          </a:xfrm>
          <a:prstGeom prst="rect">
            <a:avLst/>
          </a:prstGeom>
        </p:spPr>
      </p:pic>
      <p:pic>
        <p:nvPicPr>
          <p:cNvPr id="9" name="Picture 9" descr="koch4.gif"/>
          <p:cNvPicPr>
            <a:picLocks noGrp="1" noChangeAspect="1"/>
          </p:cNvPicPr>
          <p:nvPr>
            <p:ph sz="quarter" idx="4"/>
          </p:nvPr>
        </p:nvPicPr>
        <p:blipFill>
          <a:blip r:embed="rId4"/>
          <a:stretch>
            <a:fillRect/>
          </a:stretch>
        </p:blipFill>
        <p:spPr>
          <a:xfrm>
            <a:off x="6904468" y="2476500"/>
            <a:ext cx="3831233" cy="3341687"/>
          </a:xfrm>
          <a:prstGeom prst="rect">
            <a:avLst/>
          </a:prstGeom>
        </p:spPr>
      </p:pic>
    </p:spTree>
    <p:extLst>
      <p:ext uri="{BB962C8B-B14F-4D97-AF65-F5344CB8AC3E}">
        <p14:creationId xmlns:p14="http://schemas.microsoft.com/office/powerpoint/2010/main" val="61491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839479348"/>
              </p:ext>
            </p:extLst>
          </p:nvPr>
        </p:nvSpPr>
        <p:spPr/>
        <p:txBody>
          <a:bodyPr/>
          <a:lstStyle/>
          <a:p>
            <a:r>
              <a:rPr lang="en-US" dirty="0"/>
              <a:t>Fractali inspirati din natura</a:t>
            </a:r>
          </a:p>
        </p:txBody>
      </p:sp>
      <p:pic>
        <p:nvPicPr>
          <p:cNvPr id="7" name="Picture 7" descr="dscn7165.jpg"/>
          <p:cNvPicPr>
            <a:picLocks noGrp="1" noChangeAspect="1"/>
          </p:cNvPicPr>
          <p:nvPr>
            <p:ph sz="half" idx="2"/>
          </p:nvPr>
        </p:nvPicPr>
        <p:blipFill>
          <a:blip r:embed="rId3"/>
          <a:stretch>
            <a:fillRect/>
          </a:stretch>
        </p:blipFill>
        <p:spPr>
          <a:xfrm>
            <a:off x="981075" y="2443252"/>
            <a:ext cx="4457700" cy="3343275"/>
          </a:xfrm>
          <a:prstGeom prst="rect">
            <a:avLst/>
          </a:prstGeom>
        </p:spPr>
      </p:pic>
      <p:pic>
        <p:nvPicPr>
          <p:cNvPr id="9" name="Picture 9" descr="5ff9fbc4e4d89263bcd4794a1b459b82.jpg"/>
          <p:cNvPicPr>
            <a:picLocks noGrp="1" noChangeAspect="1"/>
          </p:cNvPicPr>
          <p:nvPr>
            <p:ph sz="quarter" idx="4"/>
          </p:nvPr>
        </p:nvPicPr>
        <p:blipFill>
          <a:blip r:embed="rId4"/>
          <a:stretch>
            <a:fillRect/>
          </a:stretch>
        </p:blipFill>
        <p:spPr>
          <a:xfrm>
            <a:off x="6848475" y="2428875"/>
            <a:ext cx="4352925" cy="3343275"/>
          </a:xfrm>
          <a:prstGeom prst="rect">
            <a:avLst/>
          </a:prstGeom>
        </p:spPr>
      </p:pic>
    </p:spTree>
    <p:extLst>
      <p:ext uri="{BB962C8B-B14F-4D97-AF65-F5344CB8AC3E}">
        <p14:creationId xmlns:p14="http://schemas.microsoft.com/office/powerpoint/2010/main" val="120652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335179400"/>
              </p:ext>
            </p:extLst>
          </p:nvPr>
        </p:nvSpPr>
        <p:spPr/>
        <p:txBody>
          <a:bodyPr/>
          <a:lstStyle/>
          <a:p>
            <a:r>
              <a:rPr lang="en-US" dirty="0"/>
              <a:t>Fractali inspirati din natura</a:t>
            </a:r>
          </a:p>
        </p:txBody>
      </p:sp>
      <p:pic>
        <p:nvPicPr>
          <p:cNvPr id="7" name="Picture 7" descr="nautilus-feat.jpg.560x0_q80_crop-smart.jpg"/>
          <p:cNvPicPr>
            <a:picLocks noGrp="1" noChangeAspect="1"/>
          </p:cNvPicPr>
          <p:nvPr>
            <p:ph sz="half" idx="2"/>
          </p:nvPr>
        </p:nvPicPr>
        <p:blipFill>
          <a:blip r:embed="rId3"/>
          <a:stretch>
            <a:fillRect/>
          </a:stretch>
        </p:blipFill>
        <p:spPr>
          <a:xfrm>
            <a:off x="733425" y="2667180"/>
            <a:ext cx="5428461" cy="3328397"/>
          </a:xfrm>
          <a:prstGeom prst="rect">
            <a:avLst/>
          </a:prstGeom>
        </p:spPr>
      </p:pic>
      <p:pic>
        <p:nvPicPr>
          <p:cNvPr id="9" name="Picture 9" descr="mifGafO.jpg"/>
          <p:cNvPicPr>
            <a:picLocks noGrp="1" noChangeAspect="1"/>
          </p:cNvPicPr>
          <p:nvPr>
            <p:ph sz="quarter" idx="4"/>
          </p:nvPr>
        </p:nvPicPr>
        <p:blipFill>
          <a:blip r:embed="rId4"/>
          <a:stretch>
            <a:fillRect/>
          </a:stretch>
        </p:blipFill>
        <p:spPr>
          <a:xfrm>
            <a:off x="6753225" y="2695575"/>
            <a:ext cx="4665444" cy="3181848"/>
          </a:xfrm>
          <a:prstGeom prst="rect">
            <a:avLst/>
          </a:prstGeom>
        </p:spPr>
      </p:pic>
    </p:spTree>
    <p:extLst>
      <p:ext uri="{BB962C8B-B14F-4D97-AF65-F5344CB8AC3E}">
        <p14:creationId xmlns:p14="http://schemas.microsoft.com/office/powerpoint/2010/main" val="84644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685392935"/>
              </p:ext>
            </p:extLst>
          </p:nvPr>
        </p:nvSpPr>
        <p:spPr/>
        <p:txBody>
          <a:bodyPr/>
          <a:lstStyle/>
          <a:p>
            <a:r>
              <a:rPr lang="en-US" dirty="0" err="1"/>
              <a:t>Fractalul</a:t>
            </a:r>
            <a:r>
              <a:rPr lang="en-US" dirty="0"/>
              <a:t> </a:t>
            </a:r>
            <a:r>
              <a:rPr lang="en-US" dirty="0" err="1"/>
              <a:t>meu</a:t>
            </a:r>
          </a:p>
        </p:txBody>
      </p:sp>
      <p:pic>
        <p:nvPicPr>
          <p:cNvPr id="5" name="Picture 5" descr="Screenshot 2017-05-24 18.26.26.png"/>
          <p:cNvPicPr>
            <a:picLocks noGrp="1" noChangeAspect="1"/>
          </p:cNvPicPr>
          <p:nvPr>
            <p:ph sz="half" idx="1"/>
          </p:nvPr>
        </p:nvPicPr>
        <p:blipFill rotWithShape="1">
          <a:blip r:embed="rId3"/>
          <a:srcRect l="11974" t="9881" r="38015" b="4766"/>
          <a:stretch/>
        </p:blipFill>
        <p:spPr>
          <a:xfrm>
            <a:off x="6477000" y="1371600"/>
            <a:ext cx="4601078" cy="4421699"/>
          </a:xfrm>
          <a:prstGeom prst="rect">
            <a:avLst/>
          </a:prstGeom>
        </p:spPr>
      </p:pic>
      <p:sp>
        <p:nvSpPr>
          <p:cNvPr id="4" name="Content Placeholder 3"/>
          <p:cNvSpPr>
            <a:spLocks noGrp="1"/>
          </p:cNvSpPr>
          <p:nvPr>
            <p:ph sz="half" idx="2"/>
            <p:extLst>
              <p:ext uri="{D42A27DB-BD31-4B8C-83A1-F6EECF244321}">
                <p14:modId xmlns:p14="http://schemas.microsoft.com/office/powerpoint/2010/main" val="316844172"/>
              </p:ext>
            </p:extLst>
          </p:nvPr>
        </p:nvSpPr>
        <p:spPr>
          <a:xfrm>
            <a:off x="1124769" y="2600325"/>
            <a:ext cx="4754880" cy="4023360"/>
          </a:xfrm>
        </p:spPr>
        <p:txBody>
          <a:bodyPr vert="horz" lIns="45720" tIns="45720" rIns="45720" bIns="45720" rtlCol="0" anchor="t">
            <a:normAutofit/>
          </a:bodyPr>
          <a:lstStyle/>
          <a:p>
            <a:pPr marL="0" indent="0">
              <a:buNone/>
            </a:pPr>
            <a:r>
              <a:rPr lang="en-US" sz="2800" dirty="0">
                <a:latin typeface="Calibri"/>
              </a:rPr>
              <a:t>   </a:t>
            </a:r>
            <a:r>
              <a:rPr lang="en-US" sz="2800" dirty="0" err="1">
                <a:latin typeface="Calibri"/>
              </a:rPr>
              <a:t>Fractalul</a:t>
            </a:r>
            <a:r>
              <a:rPr lang="en-US" sz="2800" dirty="0">
                <a:latin typeface="Calibri"/>
              </a:rPr>
              <a:t> meu este inspirat dintr-un model gasit pe Google Images, cautat in momente lipsite de imaginatie si creativitate.</a:t>
            </a:r>
          </a:p>
        </p:txBody>
      </p:sp>
    </p:spTree>
    <p:extLst>
      <p:ext uri="{BB962C8B-B14F-4D97-AF65-F5344CB8AC3E}">
        <p14:creationId xmlns:p14="http://schemas.microsoft.com/office/powerpoint/2010/main" val="229063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321219501"/>
              </p:ext>
            </p:extLst>
          </p:nvPr>
        </p:nvSpPr>
        <p:spPr/>
        <p:txBody>
          <a:bodyPr/>
          <a:lstStyle/>
          <a:p>
            <a:r>
              <a:rPr lang="en-US" dirty="0"/>
              <a:t>Construirea fractalului</a:t>
            </a:r>
          </a:p>
        </p:txBody>
      </p:sp>
      <p:pic>
        <p:nvPicPr>
          <p:cNvPr id="3" name="Picture 3" descr="2.png"/>
          <p:cNvPicPr>
            <a:picLocks noChangeAspect="1"/>
          </p:cNvPicPr>
          <p:nvPr/>
        </p:nvPicPr>
        <p:blipFill rotWithShape="1">
          <a:blip r:embed="rId3"/>
          <a:srcRect l="21837" r="34863" b="21367"/>
          <a:stretch/>
        </p:blipFill>
        <p:spPr>
          <a:xfrm>
            <a:off x="790575" y="2276475"/>
            <a:ext cx="2130938" cy="1775981"/>
          </a:xfrm>
          <a:prstGeom prst="rect">
            <a:avLst/>
          </a:prstGeom>
        </p:spPr>
      </p:pic>
      <p:pic>
        <p:nvPicPr>
          <p:cNvPr id="5" name="Picture 5" descr="1.png"/>
          <p:cNvPicPr>
            <a:picLocks noChangeAspect="1"/>
          </p:cNvPicPr>
          <p:nvPr/>
        </p:nvPicPr>
        <p:blipFill rotWithShape="1">
          <a:blip r:embed="rId4"/>
          <a:srcRect l="21680" r="35218" b="21257"/>
          <a:stretch/>
        </p:blipFill>
        <p:spPr>
          <a:xfrm>
            <a:off x="3714750" y="2276475"/>
            <a:ext cx="2101232" cy="1762717"/>
          </a:xfrm>
          <a:prstGeom prst="rect">
            <a:avLst/>
          </a:prstGeom>
        </p:spPr>
      </p:pic>
      <p:pic>
        <p:nvPicPr>
          <p:cNvPr id="7" name="Picture 7" descr="3.png"/>
          <p:cNvPicPr>
            <a:picLocks noChangeAspect="1"/>
          </p:cNvPicPr>
          <p:nvPr/>
        </p:nvPicPr>
        <p:blipFill rotWithShape="1">
          <a:blip r:embed="rId5"/>
          <a:srcRect l="22105" r="32505" b="19113"/>
          <a:stretch/>
        </p:blipFill>
        <p:spPr>
          <a:xfrm>
            <a:off x="6619875" y="2276475"/>
            <a:ext cx="2236249" cy="1826109"/>
          </a:xfrm>
          <a:prstGeom prst="rect">
            <a:avLst/>
          </a:prstGeom>
        </p:spPr>
      </p:pic>
      <p:pic>
        <p:nvPicPr>
          <p:cNvPr id="9" name="Picture 9" descr="5.png"/>
          <p:cNvPicPr>
            <a:picLocks noChangeAspect="1"/>
          </p:cNvPicPr>
          <p:nvPr/>
        </p:nvPicPr>
        <p:blipFill rotWithShape="1">
          <a:blip r:embed="rId6"/>
          <a:srcRect l="22015" r="33023" b="19736"/>
          <a:stretch/>
        </p:blipFill>
        <p:spPr>
          <a:xfrm>
            <a:off x="790575" y="4410075"/>
            <a:ext cx="2371725" cy="1933575"/>
          </a:xfrm>
          <a:prstGeom prst="rect">
            <a:avLst/>
          </a:prstGeom>
        </p:spPr>
      </p:pic>
      <p:pic>
        <p:nvPicPr>
          <p:cNvPr id="11" name="Picture 11" descr="4.png"/>
          <p:cNvPicPr>
            <a:picLocks noChangeAspect="1"/>
          </p:cNvPicPr>
          <p:nvPr/>
        </p:nvPicPr>
        <p:blipFill rotWithShape="1">
          <a:blip r:embed="rId7"/>
          <a:srcRect l="22131" r="34580" b="19412"/>
          <a:stretch/>
        </p:blipFill>
        <p:spPr>
          <a:xfrm>
            <a:off x="9382125" y="2276475"/>
            <a:ext cx="2091065" cy="1784511"/>
          </a:xfrm>
          <a:prstGeom prst="rect">
            <a:avLst/>
          </a:prstGeom>
        </p:spPr>
      </p:pic>
      <p:pic>
        <p:nvPicPr>
          <p:cNvPr id="13" name="Picture 13" descr="6.png"/>
          <p:cNvPicPr>
            <a:picLocks noChangeAspect="1"/>
          </p:cNvPicPr>
          <p:nvPr/>
        </p:nvPicPr>
        <p:blipFill rotWithShape="1">
          <a:blip r:embed="rId8"/>
          <a:srcRect l="21328" r="35087" b="19021"/>
          <a:stretch/>
        </p:blipFill>
        <p:spPr>
          <a:xfrm>
            <a:off x="3570976" y="4410075"/>
            <a:ext cx="2245804" cy="1905026"/>
          </a:xfrm>
          <a:prstGeom prst="rect">
            <a:avLst/>
          </a:prstGeom>
        </p:spPr>
      </p:pic>
      <p:pic>
        <p:nvPicPr>
          <p:cNvPr id="15" name="Picture 15" descr="8.png"/>
          <p:cNvPicPr>
            <a:picLocks noChangeAspect="1"/>
          </p:cNvPicPr>
          <p:nvPr/>
        </p:nvPicPr>
        <p:blipFill rotWithShape="1">
          <a:blip r:embed="rId9"/>
          <a:srcRect l="19963" t="-3525" r="33829" b="19505"/>
          <a:stretch/>
        </p:blipFill>
        <p:spPr>
          <a:xfrm>
            <a:off x="9259916" y="4323810"/>
            <a:ext cx="2343634" cy="1960941"/>
          </a:xfrm>
          <a:prstGeom prst="rect">
            <a:avLst/>
          </a:prstGeom>
        </p:spPr>
      </p:pic>
      <p:pic>
        <p:nvPicPr>
          <p:cNvPr id="17" name="Picture 17" descr="7.png"/>
          <p:cNvPicPr>
            <a:picLocks noChangeAspect="1"/>
          </p:cNvPicPr>
          <p:nvPr/>
        </p:nvPicPr>
        <p:blipFill rotWithShape="1">
          <a:blip r:embed="rId10"/>
          <a:srcRect l="21001" t="841" r="33711" b="22398"/>
          <a:stretch/>
        </p:blipFill>
        <p:spPr>
          <a:xfrm>
            <a:off x="6372225" y="4410075"/>
            <a:ext cx="2316555" cy="1794544"/>
          </a:xfrm>
          <a:prstGeom prst="rect">
            <a:avLst/>
          </a:prstGeom>
        </p:spPr>
      </p:pic>
    </p:spTree>
    <p:extLst>
      <p:ext uri="{BB962C8B-B14F-4D97-AF65-F5344CB8AC3E}">
        <p14:creationId xmlns:p14="http://schemas.microsoft.com/office/powerpoint/2010/main" val="177227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539992596"/>
              </p:ext>
            </p:extLst>
          </p:nvPr>
        </p:nvSpPr>
        <p:spPr/>
        <p:txBody>
          <a:bodyPr/>
          <a:lstStyle/>
          <a:p>
            <a:r>
              <a:rPr lang="en-US" dirty="0"/>
              <a:t>Evolutia fractalului</a:t>
            </a:r>
          </a:p>
        </p:txBody>
      </p:sp>
      <p:pic>
        <p:nvPicPr>
          <p:cNvPr id="3" name="Picture 3" descr="Screenshot 2017-05-24 20.18.49.png"/>
          <p:cNvPicPr>
            <a:picLocks noChangeAspect="1"/>
          </p:cNvPicPr>
          <p:nvPr/>
        </p:nvPicPr>
        <p:blipFill rotWithShape="1">
          <a:blip r:embed="rId3"/>
          <a:srcRect l="14252" t="13698" r="40191" b="7103"/>
          <a:stretch/>
        </p:blipFill>
        <p:spPr>
          <a:xfrm>
            <a:off x="857250" y="2671853"/>
            <a:ext cx="3015779" cy="2957668"/>
          </a:xfrm>
          <a:prstGeom prst="rect">
            <a:avLst/>
          </a:prstGeom>
        </p:spPr>
      </p:pic>
      <p:pic>
        <p:nvPicPr>
          <p:cNvPr id="5" name="Picture 5" descr="Screenshot 2017-05-24 20.18.50.png"/>
          <p:cNvPicPr>
            <a:picLocks noChangeAspect="1"/>
          </p:cNvPicPr>
          <p:nvPr/>
        </p:nvPicPr>
        <p:blipFill rotWithShape="1">
          <a:blip r:embed="rId4"/>
          <a:srcRect l="14302" t="13193" r="41120" b="7916"/>
          <a:stretch/>
        </p:blipFill>
        <p:spPr>
          <a:xfrm>
            <a:off x="4629150" y="2643098"/>
            <a:ext cx="3014675" cy="3011500"/>
          </a:xfrm>
          <a:prstGeom prst="rect">
            <a:avLst/>
          </a:prstGeom>
        </p:spPr>
      </p:pic>
      <p:pic>
        <p:nvPicPr>
          <p:cNvPr id="7" name="Picture 7" descr="Screenshot 2017-05-24 20.18.58.png"/>
          <p:cNvPicPr>
            <a:picLocks noChangeAspect="1"/>
          </p:cNvPicPr>
          <p:nvPr/>
        </p:nvPicPr>
        <p:blipFill rotWithShape="1">
          <a:blip r:embed="rId5"/>
          <a:srcRect l="14505" t="12837" r="41526" b="8171"/>
          <a:stretch/>
        </p:blipFill>
        <p:spPr>
          <a:xfrm>
            <a:off x="8458200" y="2643098"/>
            <a:ext cx="2878423" cy="2916973"/>
          </a:xfrm>
          <a:prstGeom prst="rect">
            <a:avLst/>
          </a:prstGeom>
        </p:spPr>
      </p:pic>
    </p:spTree>
    <p:extLst>
      <p:ext uri="{BB962C8B-B14F-4D97-AF65-F5344CB8AC3E}">
        <p14:creationId xmlns:p14="http://schemas.microsoft.com/office/powerpoint/2010/main" val="256169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041427197"/>
              </p:ext>
            </p:extLst>
          </p:nvPr>
        </p:nvSpPr>
        <p:spPr/>
        <p:txBody>
          <a:bodyPr/>
          <a:lstStyle/>
          <a:p>
            <a:r>
              <a:rPr lang="en-US" dirty="0"/>
              <a:t>Evolutia fractalului</a:t>
            </a:r>
          </a:p>
        </p:txBody>
      </p:sp>
      <p:pic>
        <p:nvPicPr>
          <p:cNvPr id="3" name="Picture 3" descr="Screenshot 2017-05-24 20.19.34.png"/>
          <p:cNvPicPr>
            <a:picLocks noChangeAspect="1"/>
          </p:cNvPicPr>
          <p:nvPr/>
        </p:nvPicPr>
        <p:blipFill rotWithShape="1">
          <a:blip r:embed="rId3"/>
          <a:srcRect l="8637" t="7118" r="33931" b="5475"/>
          <a:stretch/>
        </p:blipFill>
        <p:spPr>
          <a:xfrm>
            <a:off x="485775" y="2603859"/>
            <a:ext cx="3508349" cy="3011864"/>
          </a:xfrm>
          <a:prstGeom prst="rect">
            <a:avLst/>
          </a:prstGeom>
        </p:spPr>
      </p:pic>
      <p:pic>
        <p:nvPicPr>
          <p:cNvPr id="5" name="Picture 5" descr="Screenshot 2017-05-24 20.19.43.png"/>
          <p:cNvPicPr>
            <a:picLocks noChangeAspect="1"/>
          </p:cNvPicPr>
          <p:nvPr/>
        </p:nvPicPr>
        <p:blipFill rotWithShape="1">
          <a:blip r:embed="rId4"/>
          <a:srcRect l="7210" t="2941" r="32668" b="5462"/>
          <a:stretch/>
        </p:blipFill>
        <p:spPr>
          <a:xfrm>
            <a:off x="4505325" y="2560727"/>
            <a:ext cx="3552642" cy="3040280"/>
          </a:xfrm>
          <a:prstGeom prst="rect">
            <a:avLst/>
          </a:prstGeom>
        </p:spPr>
      </p:pic>
      <p:pic>
        <p:nvPicPr>
          <p:cNvPr id="7" name="Picture 7" descr="Screenshot 2017-05-24 20.19.49.png"/>
          <p:cNvPicPr>
            <a:picLocks noChangeAspect="1"/>
          </p:cNvPicPr>
          <p:nvPr/>
        </p:nvPicPr>
        <p:blipFill rotWithShape="1">
          <a:blip r:embed="rId5"/>
          <a:srcRect l="11426" t="9330" r="36916" b="6998"/>
          <a:stretch/>
        </p:blipFill>
        <p:spPr>
          <a:xfrm>
            <a:off x="8505825" y="2560727"/>
            <a:ext cx="3333095" cy="3048723"/>
          </a:xfrm>
          <a:prstGeom prst="rect">
            <a:avLst/>
          </a:prstGeom>
        </p:spPr>
      </p:pic>
    </p:spTree>
    <p:extLst>
      <p:ext uri="{BB962C8B-B14F-4D97-AF65-F5344CB8AC3E}">
        <p14:creationId xmlns:p14="http://schemas.microsoft.com/office/powerpoint/2010/main" val="3023226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515538848"/>
              </p:ext>
            </p:extLst>
          </p:nvPr>
        </p:nvSpPr>
        <p:spPr/>
        <p:txBody>
          <a:bodyPr/>
          <a:lstStyle/>
          <a:p>
            <a:r>
              <a:rPr lang="en-US" dirty="0"/>
              <a:t>Va multumesc pentru atentie!</a:t>
            </a:r>
          </a:p>
        </p:txBody>
      </p:sp>
      <p:pic>
        <p:nvPicPr>
          <p:cNvPr id="4" name="Picture 4" descr="e5a869eb0572f63ca40a8ba0b3d9c5e5--smiley-faces-batman.jpg"/>
          <p:cNvPicPr>
            <a:picLocks noGrp="1" noChangeAspect="1"/>
          </p:cNvPicPr>
          <p:nvPr>
            <p:ph idx="1"/>
          </p:nvPr>
        </p:nvPicPr>
        <p:blipFill>
          <a:blip r:embed="rId3"/>
          <a:stretch>
            <a:fillRect/>
          </a:stretch>
        </p:blipFill>
        <p:spPr>
          <a:xfrm>
            <a:off x="3943350" y="1905000"/>
            <a:ext cx="4018995" cy="4463433"/>
          </a:xfrm>
          <a:prstGeom prst="rect">
            <a:avLst/>
          </a:prstGeom>
        </p:spPr>
      </p:pic>
    </p:spTree>
    <p:extLst>
      <p:ext uri="{BB962C8B-B14F-4D97-AF65-F5344CB8AC3E}">
        <p14:creationId xmlns:p14="http://schemas.microsoft.com/office/powerpoint/2010/main" val="178231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913874319"/>
              </p:ext>
            </p:extLst>
          </p:nvPr>
        </p:nvSpPr>
        <p:spPr/>
        <p:txBody>
          <a:bodyPr/>
          <a:lstStyle/>
          <a:p>
            <a:r>
              <a:rPr lang="en-US" dirty="0"/>
              <a:t>cuprins</a:t>
            </a:r>
          </a:p>
        </p:txBody>
      </p:sp>
      <p:sp>
        <p:nvSpPr>
          <p:cNvPr id="3" name="Content Placeholder 2"/>
          <p:cNvSpPr>
            <a:spLocks noGrp="1"/>
          </p:cNvSpPr>
          <p:nvPr>
            <p:ph idx="1"/>
            <p:extLst>
              <p:ext uri="{D42A27DB-BD31-4B8C-83A1-F6EECF244321}">
                <p14:modId xmlns:p14="http://schemas.microsoft.com/office/powerpoint/2010/main" val="2040187735"/>
              </p:ext>
            </p:extLst>
          </p:nvPr>
        </p:nvSpPr>
        <p:spPr/>
        <p:txBody>
          <a:bodyPr vert="horz" lIns="45720" tIns="45720" rIns="45720" bIns="45720" rtlCol="0" anchor="t">
            <a:normAutofit/>
          </a:bodyPr>
          <a:lstStyle/>
          <a:p>
            <a:pPr>
              <a:buChar char="•"/>
            </a:pPr>
            <a:r>
              <a:rPr lang="en-US" sz="2800" dirty="0">
                <a:latin typeface="Calibri"/>
              </a:rPr>
              <a:t> Notiuni de baza</a:t>
            </a:r>
            <a:endParaRPr lang="en-US" dirty="0"/>
          </a:p>
          <a:p>
            <a:pPr>
              <a:buChar char="•"/>
            </a:pPr>
            <a:r>
              <a:rPr lang="en-US" sz="2800" dirty="0">
                <a:latin typeface="Calibri"/>
              </a:rPr>
              <a:t> </a:t>
            </a:r>
            <a:r>
              <a:rPr lang="en-US" sz="2800" dirty="0" err="1">
                <a:latin typeface="Calibri"/>
              </a:rPr>
              <a:t>Fractali</a:t>
            </a:r>
            <a:r>
              <a:rPr lang="en-US" sz="2800" dirty="0">
                <a:latin typeface="Calibri"/>
              </a:rPr>
              <a:t> cunoscuti</a:t>
            </a:r>
          </a:p>
          <a:p>
            <a:pPr>
              <a:buChar char="•"/>
            </a:pPr>
            <a:r>
              <a:rPr lang="en-US" sz="2800" dirty="0">
                <a:latin typeface="Calibri"/>
              </a:rPr>
              <a:t> Exemple de fractali cunoscuti</a:t>
            </a:r>
          </a:p>
          <a:p>
            <a:pPr>
              <a:buChar char="•"/>
            </a:pPr>
            <a:r>
              <a:rPr lang="en-US" sz="2800" dirty="0">
                <a:latin typeface="Calibri"/>
              </a:rPr>
              <a:t> Fractali inspirati din natura</a:t>
            </a:r>
          </a:p>
          <a:p>
            <a:pPr>
              <a:buChar char="•"/>
            </a:pPr>
            <a:r>
              <a:rPr lang="en-US" sz="2800" dirty="0">
                <a:latin typeface="Calibri"/>
              </a:rPr>
              <a:t> </a:t>
            </a:r>
            <a:r>
              <a:rPr lang="en-US" sz="2800" dirty="0" err="1">
                <a:latin typeface="Calibri"/>
              </a:rPr>
              <a:t>Fractalul</a:t>
            </a:r>
            <a:r>
              <a:rPr lang="en-US" sz="2800" dirty="0">
                <a:latin typeface="Calibri"/>
              </a:rPr>
              <a:t> </a:t>
            </a:r>
            <a:r>
              <a:rPr lang="en-US" sz="2800" dirty="0" err="1">
                <a:latin typeface="Calibri"/>
              </a:rPr>
              <a:t>meu</a:t>
            </a:r>
          </a:p>
          <a:p>
            <a:pPr>
              <a:buChar char="•"/>
            </a:pPr>
            <a:r>
              <a:rPr lang="en-US" sz="2800" dirty="0">
                <a:latin typeface="Calibri"/>
              </a:rPr>
              <a:t> Construirea fractalului</a:t>
            </a:r>
          </a:p>
          <a:p>
            <a:pPr>
              <a:buChar char="•"/>
            </a:pPr>
            <a:r>
              <a:rPr lang="en-US" sz="2800" dirty="0">
                <a:latin typeface="Calibri"/>
              </a:rPr>
              <a:t> Evolutia fractalului</a:t>
            </a:r>
          </a:p>
        </p:txBody>
      </p:sp>
    </p:spTree>
    <p:extLst>
      <p:ext uri="{BB962C8B-B14F-4D97-AF65-F5344CB8AC3E}">
        <p14:creationId xmlns:p14="http://schemas.microsoft.com/office/powerpoint/2010/main" val="384005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441683898"/>
              </p:ext>
            </p:extLst>
          </p:nvPr>
        </p:nvSpPr>
        <p:spPr/>
        <p:txBody>
          <a:bodyPr/>
          <a:lstStyle/>
          <a:p>
            <a:r>
              <a:rPr lang="en-US" dirty="0"/>
              <a:t>Notiuni de baza</a:t>
            </a:r>
          </a:p>
        </p:txBody>
      </p:sp>
      <p:pic>
        <p:nvPicPr>
          <p:cNvPr id="5" name="Picture 5" descr="fractal-circles-26455-2880x1800.jpg"/>
          <p:cNvPicPr>
            <a:picLocks noGrp="1" noChangeAspect="1"/>
          </p:cNvPicPr>
          <p:nvPr>
            <p:ph idx="1"/>
          </p:nvPr>
        </p:nvPicPr>
        <p:blipFill>
          <a:blip r:embed="rId3"/>
          <a:stretch>
            <a:fillRect/>
          </a:stretch>
        </p:blipFill>
        <p:spPr>
          <a:xfrm>
            <a:off x="5791200" y="2133600"/>
            <a:ext cx="5686425" cy="3552825"/>
          </a:xfrm>
          <a:prstGeom prst="rect">
            <a:avLst/>
          </a:prstGeom>
        </p:spPr>
      </p:pic>
      <p:sp>
        <p:nvSpPr>
          <p:cNvPr id="4" name="Text Placeholder 3"/>
          <p:cNvSpPr>
            <a:spLocks noGrp="1"/>
          </p:cNvSpPr>
          <p:nvPr>
            <p:ph type="body" sz="half" idx="2"/>
            <p:extLst>
              <p:ext uri="{D42A27DB-BD31-4B8C-83A1-F6EECF244321}">
                <p14:modId xmlns:p14="http://schemas.microsoft.com/office/powerpoint/2010/main" val="2559696918"/>
              </p:ext>
            </p:extLst>
          </p:nvPr>
        </p:nvSpPr>
        <p:spPr>
          <a:xfrm>
            <a:off x="571500" y="2211169"/>
            <a:ext cx="4710611" cy="3970193"/>
          </a:xfrm>
        </p:spPr>
        <p:txBody>
          <a:bodyPr vert="horz" lIns="91440" tIns="45720" rIns="91440" bIns="45720" rtlCol="0" anchor="t">
            <a:normAutofit lnSpcReduction="10000"/>
          </a:bodyPr>
          <a:lstStyle/>
          <a:p>
            <a:r>
              <a:rPr lang="en-US" sz="2000" dirty="0">
                <a:solidFill>
                  <a:srgbClr val="222222"/>
                </a:solidFill>
                <a:latin typeface="Calibri"/>
              </a:rPr>
              <a:t>  </a:t>
            </a:r>
            <a:r>
              <a:rPr lang="en-US" sz="2400" dirty="0">
                <a:solidFill>
                  <a:srgbClr val="222222"/>
                </a:solidFill>
                <a:latin typeface="Calibri"/>
              </a:rPr>
              <a:t>Un</a:t>
            </a:r>
            <a:r>
              <a:rPr lang="en-US" sz="2400" dirty="0">
                <a:solidFill>
                  <a:srgbClr val="000000"/>
                </a:solidFill>
                <a:latin typeface="Calibri"/>
              </a:rPr>
              <a:t> </a:t>
            </a:r>
            <a:r>
              <a:rPr lang="en-US" sz="2400" b="1" dirty="0">
                <a:solidFill>
                  <a:srgbClr val="000000"/>
                </a:solidFill>
                <a:latin typeface="Calibri"/>
              </a:rPr>
              <a:t>fractal</a:t>
            </a:r>
            <a:r>
              <a:rPr lang="en-US" sz="2400" dirty="0">
                <a:solidFill>
                  <a:srgbClr val="000000"/>
                </a:solidFill>
                <a:latin typeface="Calibri"/>
              </a:rPr>
              <a:t> este "o figură geometrică fragmentată sau frântă care poate fi divizată în părți, astfel încât fiecare dintre acestea să fie (cel puțin aproximativ) o copie miniaturală a întregului". </a:t>
            </a:r>
          </a:p>
          <a:p>
            <a:r>
              <a:rPr lang="en-US" sz="2400" dirty="0">
                <a:solidFill>
                  <a:srgbClr val="000000"/>
                </a:solidFill>
                <a:latin typeface="Calibri"/>
              </a:rPr>
              <a:t>  Termenul a fost introdus de Benoît Mandelbrot în 1975 și este derivat din latinescul </a:t>
            </a:r>
            <a:r>
              <a:rPr lang="en-US" sz="2400" i="1" dirty="0">
                <a:solidFill>
                  <a:srgbClr val="000000"/>
                </a:solidFill>
                <a:latin typeface="Calibri"/>
              </a:rPr>
              <a:t>fractus</a:t>
            </a:r>
            <a:r>
              <a:rPr lang="en-US" sz="2400" dirty="0">
                <a:solidFill>
                  <a:srgbClr val="000000"/>
                </a:solidFill>
                <a:latin typeface="Calibri"/>
              </a:rPr>
              <a:t>, însemnând "spart" sau "fracturat".</a:t>
            </a:r>
            <a:endParaRPr lang="en-US" sz="2400">
              <a:solidFill>
                <a:srgbClr val="000000"/>
              </a:solidFill>
              <a:latin typeface="Calibri"/>
            </a:endParaRPr>
          </a:p>
        </p:txBody>
      </p:sp>
    </p:spTree>
    <p:extLst>
      <p:ext uri="{BB962C8B-B14F-4D97-AF65-F5344CB8AC3E}">
        <p14:creationId xmlns:p14="http://schemas.microsoft.com/office/powerpoint/2010/main" val="330109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153655257"/>
              </p:ext>
            </p:extLst>
          </p:nvPr>
        </p:nvSpPr>
        <p:spPr/>
        <p:txBody>
          <a:bodyPr/>
          <a:lstStyle/>
          <a:p>
            <a:r>
              <a:rPr lang="en-US" dirty="0"/>
              <a:t>Notiuni de baza</a:t>
            </a:r>
          </a:p>
        </p:txBody>
      </p:sp>
      <p:sp>
        <p:nvSpPr>
          <p:cNvPr id="3" name="Content Placeholder 2"/>
          <p:cNvSpPr>
            <a:spLocks noGrp="1"/>
          </p:cNvSpPr>
          <p:nvPr>
            <p:ph idx="1"/>
            <p:extLst>
              <p:ext uri="{D42A27DB-BD31-4B8C-83A1-F6EECF244321}">
                <p14:modId xmlns:p14="http://schemas.microsoft.com/office/powerpoint/2010/main" val="3503013601"/>
              </p:ext>
            </p:extLst>
          </p:nvPr>
        </p:nvSpPr>
        <p:spPr/>
        <p:txBody>
          <a:bodyPr vert="horz" lIns="45720" tIns="45720" rIns="45720" bIns="45720" rtlCol="0" anchor="t">
            <a:normAutofit/>
          </a:bodyPr>
          <a:lstStyle/>
          <a:p>
            <a:pPr marL="0" indent="0">
              <a:buNone/>
            </a:pPr>
            <a:r>
              <a:rPr lang="en-US" dirty="0">
                <a:solidFill>
                  <a:srgbClr val="000000"/>
                </a:solidFill>
              </a:rPr>
              <a:t>  </a:t>
            </a:r>
            <a:r>
              <a:rPr lang="en-US" sz="2400" dirty="0">
                <a:solidFill>
                  <a:srgbClr val="000000"/>
                </a:solidFill>
                <a:latin typeface="Calibri"/>
              </a:rPr>
              <a:t>Fractalul, ca obiect geometric, are în general următoarele caracteristici:</a:t>
            </a:r>
          </a:p>
          <a:p>
            <a:pPr marL="0">
              <a:buChar char="•"/>
            </a:pPr>
            <a:r>
              <a:rPr lang="en-US" sz="2400" dirty="0">
                <a:solidFill>
                  <a:srgbClr val="000000"/>
                </a:solidFill>
                <a:latin typeface="Calibri"/>
              </a:rPr>
              <a:t>Are o structură fină la scări arbitrar de mici.</a:t>
            </a:r>
            <a:endParaRPr sz="2400" dirty="0">
              <a:solidFill>
                <a:srgbClr val="000000"/>
              </a:solidFill>
              <a:latin typeface="Calibri"/>
            </a:endParaRPr>
          </a:p>
          <a:p>
            <a:pPr marL="0">
              <a:buChar char="•"/>
            </a:pPr>
            <a:r>
              <a:rPr lang="en-US" sz="2400" dirty="0">
                <a:solidFill>
                  <a:srgbClr val="000000"/>
                </a:solidFill>
                <a:latin typeface="Calibri"/>
              </a:rPr>
              <a:t>Este prea neregulat pentru a fi descris în limbaj geometric euclidian tradițional.</a:t>
            </a:r>
            <a:endParaRPr sz="2400" dirty="0">
              <a:solidFill>
                <a:srgbClr val="000000"/>
              </a:solidFill>
              <a:latin typeface="Calibri"/>
            </a:endParaRPr>
          </a:p>
          <a:p>
            <a:pPr marL="0">
              <a:buChar char="•"/>
            </a:pPr>
            <a:r>
              <a:rPr lang="en-US" sz="2400" dirty="0">
                <a:solidFill>
                  <a:srgbClr val="000000"/>
                </a:solidFill>
                <a:latin typeface="Calibri"/>
              </a:rPr>
              <a:t>Este autosimilar (măcar aproximativ sau stochastic).</a:t>
            </a:r>
            <a:endParaRPr sz="2400" dirty="0">
              <a:solidFill>
                <a:srgbClr val="000000"/>
              </a:solidFill>
              <a:latin typeface="Calibri"/>
            </a:endParaRPr>
          </a:p>
          <a:p>
            <a:pPr marL="0">
              <a:buChar char="•"/>
            </a:pPr>
            <a:r>
              <a:rPr lang="en-US" sz="2400" dirty="0">
                <a:solidFill>
                  <a:srgbClr val="000000"/>
                </a:solidFill>
                <a:latin typeface="Calibri"/>
              </a:rPr>
              <a:t>Are dimensiunea Hausdorff mai mare decât dimensiunea topologică (deși această cerință nu este îndeplinită de curbele Hilbert).</a:t>
            </a:r>
            <a:endParaRPr sz="2400" dirty="0">
              <a:solidFill>
                <a:srgbClr val="000000"/>
              </a:solidFill>
              <a:latin typeface="Calibri"/>
            </a:endParaRPr>
          </a:p>
          <a:p>
            <a:pPr marL="0">
              <a:buChar char="•"/>
            </a:pPr>
            <a:r>
              <a:rPr lang="en-US" sz="2400" dirty="0">
                <a:solidFill>
                  <a:srgbClr val="000000"/>
                </a:solidFill>
                <a:latin typeface="Calibri"/>
              </a:rPr>
              <a:t>Are o </a:t>
            </a:r>
            <a:r>
              <a:rPr lang="en-US" sz="2400" dirty="0" err="1">
                <a:solidFill>
                  <a:srgbClr val="000000"/>
                </a:solidFill>
                <a:latin typeface="Calibri"/>
              </a:rPr>
              <a:t>definiție</a:t>
            </a:r>
            <a:r>
              <a:rPr lang="en-US" sz="2400" dirty="0">
                <a:solidFill>
                  <a:srgbClr val="000000"/>
                </a:solidFill>
                <a:latin typeface="Calibri"/>
              </a:rPr>
              <a:t> </a:t>
            </a:r>
            <a:r>
              <a:rPr lang="en-US" sz="2400" dirty="0" err="1">
                <a:solidFill>
                  <a:srgbClr val="000000"/>
                </a:solidFill>
                <a:latin typeface="Calibri"/>
              </a:rPr>
              <a:t>simplă și</a:t>
            </a:r>
            <a:r>
              <a:rPr lang="en-US" sz="2400" dirty="0">
                <a:solidFill>
                  <a:srgbClr val="000000"/>
                </a:solidFill>
                <a:latin typeface="Calibri"/>
              </a:rPr>
              <a:t> </a:t>
            </a:r>
            <a:r>
              <a:rPr lang="en-US" sz="2400" dirty="0" err="1">
                <a:solidFill>
                  <a:srgbClr val="000000"/>
                </a:solidFill>
                <a:latin typeface="Calibri"/>
              </a:rPr>
              <a:t>recursivă</a:t>
            </a:r>
            <a:r>
              <a:rPr lang="en-US" sz="2400" dirty="0">
                <a:solidFill>
                  <a:srgbClr val="000000"/>
                </a:solidFill>
                <a:latin typeface="Calibri"/>
              </a:rPr>
              <a:t>.</a:t>
            </a:r>
          </a:p>
        </p:txBody>
      </p:sp>
    </p:spTree>
    <p:extLst>
      <p:ext uri="{BB962C8B-B14F-4D97-AF65-F5344CB8AC3E}">
        <p14:creationId xmlns:p14="http://schemas.microsoft.com/office/powerpoint/2010/main" val="427333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265466258"/>
              </p:ext>
            </p:extLst>
          </p:nvPr>
        </p:nvSpPr>
        <p:spPr>
          <a:xfrm>
            <a:off x="895350" y="517846"/>
            <a:ext cx="4389120" cy="1737360"/>
          </a:xfrm>
        </p:spPr>
        <p:txBody>
          <a:bodyPr/>
          <a:lstStyle/>
          <a:p>
            <a:r>
              <a:rPr lang="en-US" dirty="0"/>
              <a:t>Notiuni de baza </a:t>
            </a:r>
          </a:p>
        </p:txBody>
      </p:sp>
      <p:pic>
        <p:nvPicPr>
          <p:cNvPr id="5" name="Picture 5" descr="50b726b6b1c32072eb8ed88a2e8eb562.jpg"/>
          <p:cNvPicPr>
            <a:picLocks noGrp="1" noChangeAspect="1"/>
          </p:cNvPicPr>
          <p:nvPr>
            <p:ph idx="1"/>
          </p:nvPr>
        </p:nvPicPr>
        <p:blipFill>
          <a:blip r:embed="rId3"/>
          <a:stretch>
            <a:fillRect/>
          </a:stretch>
        </p:blipFill>
        <p:spPr>
          <a:xfrm>
            <a:off x="5619750" y="1257300"/>
            <a:ext cx="5912563" cy="4437233"/>
          </a:xfrm>
          <a:prstGeom prst="rect">
            <a:avLst/>
          </a:prstGeom>
        </p:spPr>
      </p:pic>
      <p:sp>
        <p:nvSpPr>
          <p:cNvPr id="4" name="Text Placeholder 3"/>
          <p:cNvSpPr>
            <a:spLocks noGrp="1"/>
          </p:cNvSpPr>
          <p:nvPr>
            <p:ph type="body" sz="half" idx="2"/>
            <p:extLst>
              <p:ext uri="{D42A27DB-BD31-4B8C-83A1-F6EECF244321}">
                <p14:modId xmlns:p14="http://schemas.microsoft.com/office/powerpoint/2010/main" val="2734517484"/>
              </p:ext>
            </p:extLst>
          </p:nvPr>
        </p:nvSpPr>
        <p:spPr>
          <a:xfrm>
            <a:off x="552450" y="2105025"/>
            <a:ext cx="4861752" cy="4461399"/>
          </a:xfrm>
        </p:spPr>
        <p:txBody>
          <a:bodyPr vert="horz" lIns="91440" tIns="45720" rIns="91440" bIns="45720" rtlCol="0" anchor="t">
            <a:normAutofit fontScale="85000" lnSpcReduction="20000"/>
          </a:bodyPr>
          <a:lstStyle/>
          <a:p>
            <a:r>
              <a:rPr lang="en-US" sz="2400" dirty="0">
                <a:solidFill>
                  <a:srgbClr val="000000"/>
                </a:solidFill>
                <a:latin typeface="Calibri"/>
              </a:rPr>
              <a:t>  Deoarece par identici la orice nivel de magnificare, fractalii sunt de obicei considerați ca fiind infinit complecși (în termeni informali).</a:t>
            </a:r>
          </a:p>
          <a:p>
            <a:endParaRPr lang="en-US" sz="2400" dirty="0">
              <a:solidFill>
                <a:srgbClr val="000000"/>
              </a:solidFill>
              <a:latin typeface="Calibri"/>
            </a:endParaRPr>
          </a:p>
          <a:p>
            <a:r>
              <a:rPr lang="en-US" sz="2400" dirty="0">
                <a:solidFill>
                  <a:srgbClr val="000000"/>
                </a:solidFill>
                <a:latin typeface="Calibri"/>
              </a:rPr>
              <a:t>    Printre obiectele naturale care aproximează fractalii până la un anumit nivel se numără norii, lanțurile montane, arcele de fulger, liniile de coastă și fulgii de zăpadă. Totuși, nu toate obiectele autosimilare sunt fractali—de exemplu, linia reală (o linie dreaptă Euclidiană) este autosimilară, dar nu îndeplinește celelalte caracteristici.</a:t>
            </a:r>
            <a:endParaRPr lang="en-US" sz="2400">
              <a:solidFill>
                <a:srgbClr val="000000"/>
              </a:solidFill>
              <a:latin typeface="Calibri"/>
            </a:endParaRPr>
          </a:p>
          <a:p>
            <a:br>
              <a:rPr dirty="0">
                <a:latin typeface="+mn-ea"/>
                <a:cs typeface="+mn-ea"/>
              </a:rPr>
            </a:br>
            <a:endParaRPr dirty="0"/>
          </a:p>
          <a:p>
            <a:endParaRPr lang="en-US" dirty="0"/>
          </a:p>
        </p:txBody>
      </p:sp>
    </p:spTree>
    <p:extLst>
      <p:ext uri="{BB962C8B-B14F-4D97-AF65-F5344CB8AC3E}">
        <p14:creationId xmlns:p14="http://schemas.microsoft.com/office/powerpoint/2010/main" val="8676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611073975"/>
              </p:ext>
            </p:extLst>
          </p:nvPr>
        </p:nvSpPr>
        <p:spPr/>
        <p:txBody>
          <a:bodyPr/>
          <a:lstStyle/>
          <a:p>
            <a:r>
              <a:rPr lang="en-US" dirty="0" err="1"/>
              <a:t>Fractali</a:t>
            </a:r>
            <a:r>
              <a:rPr lang="en-US" dirty="0"/>
              <a:t> cunoscuti</a:t>
            </a:r>
          </a:p>
        </p:txBody>
      </p:sp>
      <p:sp>
        <p:nvSpPr>
          <p:cNvPr id="3" name="Content Placeholder 2"/>
          <p:cNvSpPr>
            <a:spLocks noGrp="1"/>
          </p:cNvSpPr>
          <p:nvPr>
            <p:ph idx="1"/>
            <p:extLst>
              <p:ext uri="{D42A27DB-BD31-4B8C-83A1-F6EECF244321}">
                <p14:modId xmlns:p14="http://schemas.microsoft.com/office/powerpoint/2010/main" val="3888568111"/>
              </p:ext>
            </p:extLst>
          </p:nvPr>
        </p:nvSpPr>
        <p:spPr>
          <a:xfrm>
            <a:off x="1143000" y="2905125"/>
            <a:ext cx="9720073" cy="4023360"/>
          </a:xfrm>
        </p:spPr>
        <p:txBody>
          <a:bodyPr vert="horz" lIns="45720" tIns="45720" rIns="45720" bIns="45720" rtlCol="0" anchor="t">
            <a:normAutofit/>
          </a:bodyPr>
          <a:lstStyle/>
          <a:p>
            <a:pPr marL="310515" lvl="2" indent="0">
              <a:buNone/>
            </a:pPr>
            <a:r>
              <a:rPr lang="en-US" sz="1600" dirty="0">
                <a:solidFill>
                  <a:srgbClr val="000000"/>
                </a:solidFill>
                <a:latin typeface="Calibri"/>
              </a:rPr>
              <a:t> </a:t>
            </a:r>
            <a:r>
              <a:rPr lang="en-US" sz="2800" dirty="0">
                <a:solidFill>
                  <a:srgbClr val="000000"/>
                </a:solidFill>
                <a:latin typeface="Calibri"/>
              </a:rPr>
              <a:t>  O clasă de exemple simple este dată de mulțimile Cantor, triunghiul și covorul lui Sierpinski, buretele lui Menger, curba dragon, curba lui Peano și curba Koch,</a:t>
            </a:r>
            <a:r>
              <a:rPr lang="en-US" sz="2800" dirty="0">
                <a:latin typeface="Calibri"/>
              </a:rPr>
              <a:t> dar si renumitul fractal al lui Mandelbrot si </a:t>
            </a:r>
            <a:r>
              <a:rPr lang="en-US" sz="2800" dirty="0" err="1">
                <a:latin typeface="Calibri"/>
              </a:rPr>
              <a:t>fractalul</a:t>
            </a:r>
            <a:r>
              <a:rPr lang="en-US" sz="2800" dirty="0">
                <a:latin typeface="Calibri"/>
              </a:rPr>
              <a:t> Julia.</a:t>
            </a:r>
            <a:endParaRPr lang="en-US" sz="2800" dirty="0"/>
          </a:p>
        </p:txBody>
      </p:sp>
    </p:spTree>
    <p:extLst>
      <p:ext uri="{BB962C8B-B14F-4D97-AF65-F5344CB8AC3E}">
        <p14:creationId xmlns:p14="http://schemas.microsoft.com/office/powerpoint/2010/main" val="30493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695850139"/>
              </p:ext>
            </p:extLst>
          </p:nvPr>
        </p:nvSpPr>
        <p:spPr/>
        <p:txBody>
          <a:bodyPr/>
          <a:lstStyle/>
          <a:p>
            <a:r>
              <a:rPr lang="en-US" dirty="0"/>
              <a:t>Exemple de fractali cunoscuti</a:t>
            </a:r>
          </a:p>
        </p:txBody>
      </p:sp>
      <p:sp>
        <p:nvSpPr>
          <p:cNvPr id="3" name="Text Placeholder 2"/>
          <p:cNvSpPr>
            <a:spLocks noGrp="1"/>
          </p:cNvSpPr>
          <p:nvPr>
            <p:ph type="body" idx="1"/>
            <p:extLst>
              <p:ext uri="{D42A27DB-BD31-4B8C-83A1-F6EECF244321}">
                <p14:modId xmlns:p14="http://schemas.microsoft.com/office/powerpoint/2010/main" val="1091972545"/>
              </p:ext>
            </p:extLst>
          </p:nvPr>
        </p:nvSpPr>
        <p:spPr>
          <a:xfrm>
            <a:off x="7315200" y="5645090"/>
            <a:ext cx="4754880" cy="822960"/>
          </a:xfrm>
        </p:spPr>
        <p:txBody>
          <a:bodyPr/>
          <a:lstStyle/>
          <a:p>
            <a:r>
              <a:rPr lang="en-US" sz="3200" dirty="0" err="1"/>
              <a:t>Fractalul</a:t>
            </a:r>
            <a:r>
              <a:rPr lang="en-US" sz="3200" dirty="0"/>
              <a:t> Julia</a:t>
            </a:r>
          </a:p>
        </p:txBody>
      </p:sp>
      <p:pic>
        <p:nvPicPr>
          <p:cNvPr id="7" name="Picture 7" descr="julia_dust_big.png"/>
          <p:cNvPicPr>
            <a:picLocks noGrp="1" noChangeAspect="1"/>
          </p:cNvPicPr>
          <p:nvPr>
            <p:ph sz="half" idx="2"/>
          </p:nvPr>
        </p:nvPicPr>
        <p:blipFill>
          <a:blip r:embed="rId3"/>
          <a:stretch>
            <a:fillRect/>
          </a:stretch>
        </p:blipFill>
        <p:spPr>
          <a:xfrm>
            <a:off x="600075" y="3114675"/>
            <a:ext cx="5071603" cy="3343275"/>
          </a:xfrm>
          <a:prstGeom prst="rect">
            <a:avLst/>
          </a:prstGeom>
        </p:spPr>
      </p:pic>
      <p:sp>
        <p:nvSpPr>
          <p:cNvPr id="5" name="Text Placeholder 4"/>
          <p:cNvSpPr>
            <a:spLocks noGrp="1"/>
          </p:cNvSpPr>
          <p:nvPr>
            <p:ph type="body" sz="quarter" idx="3"/>
          </p:nvPr>
        </p:nvSpPr>
        <p:spPr/>
        <p:txBody>
          <a:bodyPr/>
          <a:lstStyle/>
          <a:p>
            <a:endParaRPr lang="en-US"/>
          </a:p>
        </p:txBody>
      </p:sp>
      <p:pic>
        <p:nvPicPr>
          <p:cNvPr id="9" name="Picture 9" descr="FMF_Julia8.png"/>
          <p:cNvPicPr>
            <a:picLocks noGrp="1" noChangeAspect="1"/>
          </p:cNvPicPr>
          <p:nvPr>
            <p:ph sz="quarter" idx="4"/>
          </p:nvPr>
        </p:nvPicPr>
        <p:blipFill>
          <a:blip r:embed="rId4"/>
          <a:stretch>
            <a:fillRect/>
          </a:stretch>
        </p:blipFill>
        <p:spPr>
          <a:xfrm>
            <a:off x="5953125" y="2179636"/>
            <a:ext cx="5299411" cy="3169148"/>
          </a:xfrm>
          <a:prstGeom prst="rect">
            <a:avLst/>
          </a:prstGeom>
        </p:spPr>
      </p:pic>
    </p:spTree>
    <p:extLst>
      <p:ext uri="{BB962C8B-B14F-4D97-AF65-F5344CB8AC3E}">
        <p14:creationId xmlns:p14="http://schemas.microsoft.com/office/powerpoint/2010/main" val="311521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697427300"/>
              </p:ext>
            </p:extLst>
          </p:nvPr>
        </p:nvSpPr>
        <p:spPr/>
        <p:txBody>
          <a:bodyPr/>
          <a:lstStyle/>
          <a:p>
            <a:r>
              <a:rPr lang="en-US" dirty="0"/>
              <a:t>Exemple de fractali cunoscuti</a:t>
            </a:r>
          </a:p>
        </p:txBody>
      </p:sp>
      <p:sp>
        <p:nvSpPr>
          <p:cNvPr id="3" name="Text Placeholder 2"/>
          <p:cNvSpPr>
            <a:spLocks noGrp="1"/>
          </p:cNvSpPr>
          <p:nvPr>
            <p:ph type="body" idx="1"/>
            <p:extLst>
              <p:ext uri="{D42A27DB-BD31-4B8C-83A1-F6EECF244321}">
                <p14:modId xmlns:p14="http://schemas.microsoft.com/office/powerpoint/2010/main" val="1763762262"/>
              </p:ext>
            </p:extLst>
          </p:nvPr>
        </p:nvSpPr>
        <p:spPr>
          <a:xfrm>
            <a:off x="4876800" y="5629275"/>
            <a:ext cx="4754880" cy="822960"/>
          </a:xfrm>
        </p:spPr>
        <p:txBody>
          <a:bodyPr/>
          <a:lstStyle/>
          <a:p>
            <a:r>
              <a:rPr lang="en-US" sz="3200" dirty="0" err="1"/>
              <a:t>Fractalul</a:t>
            </a:r>
            <a:r>
              <a:rPr lang="en-US" sz="3200" dirty="0"/>
              <a:t> lui Koch</a:t>
            </a:r>
          </a:p>
        </p:txBody>
      </p:sp>
      <p:pic>
        <p:nvPicPr>
          <p:cNvPr id="7" name="Picture 7" descr="koch.jpg"/>
          <p:cNvPicPr>
            <a:picLocks noGrp="1" noChangeAspect="1"/>
          </p:cNvPicPr>
          <p:nvPr>
            <p:ph sz="half" idx="2"/>
          </p:nvPr>
        </p:nvPicPr>
        <p:blipFill>
          <a:blip r:embed="rId3"/>
          <a:stretch>
            <a:fillRect/>
          </a:stretch>
        </p:blipFill>
        <p:spPr>
          <a:xfrm>
            <a:off x="2047875" y="2279350"/>
            <a:ext cx="2901962" cy="3343275"/>
          </a:xfrm>
          <a:prstGeom prst="rect">
            <a:avLst/>
          </a:prstGeom>
        </p:spPr>
      </p:pic>
      <p:pic>
        <p:nvPicPr>
          <p:cNvPr id="9" name="Picture 9" descr="KochSnowflake.gif"/>
          <p:cNvPicPr>
            <a:picLocks noGrp="1" noChangeAspect="1"/>
          </p:cNvPicPr>
          <p:nvPr>
            <p:ph sz="quarter" idx="4"/>
          </p:nvPr>
        </p:nvPicPr>
        <p:blipFill>
          <a:blip r:embed="rId4"/>
          <a:stretch>
            <a:fillRect/>
          </a:stretch>
        </p:blipFill>
        <p:spPr>
          <a:xfrm>
            <a:off x="7058025" y="2308105"/>
            <a:ext cx="3341687" cy="3341687"/>
          </a:xfrm>
          <a:prstGeom prst="rect">
            <a:avLst/>
          </a:prstGeom>
        </p:spPr>
      </p:pic>
    </p:spTree>
    <p:extLst>
      <p:ext uri="{BB962C8B-B14F-4D97-AF65-F5344CB8AC3E}">
        <p14:creationId xmlns:p14="http://schemas.microsoft.com/office/powerpoint/2010/main" val="81880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400494517"/>
              </p:ext>
            </p:extLst>
          </p:nvPr>
        </p:nvSpPr>
        <p:spPr/>
        <p:txBody>
          <a:bodyPr/>
          <a:lstStyle/>
          <a:p>
            <a:r>
              <a:rPr lang="en-US" dirty="0"/>
              <a:t>Exemple de </a:t>
            </a:r>
            <a:r>
              <a:rPr lang="en-US" dirty="0" err="1"/>
              <a:t>frctali</a:t>
            </a:r>
            <a:r>
              <a:rPr lang="en-US" dirty="0"/>
              <a:t> cunoscuti</a:t>
            </a:r>
          </a:p>
        </p:txBody>
      </p:sp>
      <p:sp>
        <p:nvSpPr>
          <p:cNvPr id="3" name="Text Placeholder 2"/>
          <p:cNvSpPr>
            <a:spLocks noGrp="1"/>
          </p:cNvSpPr>
          <p:nvPr>
            <p:ph type="body" idx="1"/>
            <p:extLst>
              <p:ext uri="{D42A27DB-BD31-4B8C-83A1-F6EECF244321}">
                <p14:modId xmlns:p14="http://schemas.microsoft.com/office/powerpoint/2010/main" val="2504002006"/>
              </p:ext>
            </p:extLst>
          </p:nvPr>
        </p:nvSpPr>
        <p:spPr>
          <a:xfrm>
            <a:off x="3733800" y="1924050"/>
            <a:ext cx="4754880" cy="822960"/>
          </a:xfrm>
        </p:spPr>
        <p:txBody>
          <a:bodyPr/>
          <a:lstStyle/>
          <a:p>
            <a:r>
              <a:rPr lang="en-US" sz="3200" dirty="0" err="1"/>
              <a:t>Fractalul</a:t>
            </a:r>
            <a:r>
              <a:rPr lang="en-US" sz="3200" dirty="0"/>
              <a:t> lui Mandelbrot</a:t>
            </a:r>
          </a:p>
        </p:txBody>
      </p:sp>
      <p:pic>
        <p:nvPicPr>
          <p:cNvPr id="7" name="Picture 7" descr="bluecomplete.jpg"/>
          <p:cNvPicPr>
            <a:picLocks noGrp="1" noChangeAspect="1"/>
          </p:cNvPicPr>
          <p:nvPr>
            <p:ph sz="half" idx="2"/>
          </p:nvPr>
        </p:nvPicPr>
        <p:blipFill>
          <a:blip r:embed="rId3"/>
          <a:stretch>
            <a:fillRect/>
          </a:stretch>
        </p:blipFill>
        <p:spPr>
          <a:xfrm>
            <a:off x="1019905" y="3125849"/>
            <a:ext cx="4752975" cy="3019425"/>
          </a:xfrm>
          <a:prstGeom prst="rect">
            <a:avLst/>
          </a:prstGeom>
        </p:spPr>
      </p:pic>
      <p:pic>
        <p:nvPicPr>
          <p:cNvPr id="9" name="Picture 9" descr="mandelbrot_fractal_z_7_by_elbrujodelatribu-d5nfpql.jpg"/>
          <p:cNvPicPr>
            <a:picLocks noGrp="1" noChangeAspect="1"/>
          </p:cNvPicPr>
          <p:nvPr>
            <p:ph sz="quarter" idx="4"/>
          </p:nvPr>
        </p:nvPicPr>
        <p:blipFill>
          <a:blip r:embed="rId4"/>
          <a:stretch>
            <a:fillRect/>
          </a:stretch>
        </p:blipFill>
        <p:spPr>
          <a:xfrm>
            <a:off x="7315200" y="2867025"/>
            <a:ext cx="3343275" cy="3343275"/>
          </a:xfrm>
          <a:prstGeom prst="rect">
            <a:avLst/>
          </a:prstGeom>
        </p:spPr>
      </p:pic>
    </p:spTree>
    <p:extLst>
      <p:ext uri="{BB962C8B-B14F-4D97-AF65-F5344CB8AC3E}">
        <p14:creationId xmlns:p14="http://schemas.microsoft.com/office/powerpoint/2010/main" val="1707676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0</Words>
  <Application>Microsoft Office PowerPoint</Application>
  <PresentationFormat>Widescreen</PresentationFormat>
  <Paragraphs>0</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Integral</vt:lpstr>
      <vt:lpstr>Fractal</vt:lpstr>
      <vt:lpstr>cuprins</vt:lpstr>
      <vt:lpstr>Notiuni de baza</vt:lpstr>
      <vt:lpstr>Notiuni de baza</vt:lpstr>
      <vt:lpstr>Notiuni de baza </vt:lpstr>
      <vt:lpstr>Fractali cunoscuti</vt:lpstr>
      <vt:lpstr>Exemple de fractali cunoscuti</vt:lpstr>
      <vt:lpstr>Exemple de fractali cunoscuti</vt:lpstr>
      <vt:lpstr>Exemple de frctali cunoscuti</vt:lpstr>
      <vt:lpstr>Fractali inspirati din natura</vt:lpstr>
      <vt:lpstr>Fractali inspirati din natura</vt:lpstr>
      <vt:lpstr>Fractali inspirati din natura</vt:lpstr>
      <vt:lpstr>Fractalul meu</vt:lpstr>
      <vt:lpstr>Construirea fractalului</vt:lpstr>
      <vt:lpstr>Evolutia fractalului</vt:lpstr>
      <vt:lpstr>Evolutia fractalului</vt:lpstr>
      <vt:lpstr>Va multumesc pentru atentie!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5</cp:revision>
  <dcterms:created xsi:type="dcterms:W3CDTF">2014-09-12T02:18:28Z</dcterms:created>
  <dcterms:modified xsi:type="dcterms:W3CDTF">2017-05-24T18:04:43Z</dcterms:modified>
</cp:coreProperties>
</file>