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sldIdLst>
    <p:sldId id="256" r:id="rId3"/>
    <p:sldId id="257" r:id="rId4"/>
    <p:sldId id="277" r:id="rId5"/>
    <p:sldId id="258" r:id="rId6"/>
    <p:sldId id="259" r:id="rId7"/>
    <p:sldId id="278" r:id="rId8"/>
    <p:sldId id="279" r:id="rId9"/>
    <p:sldId id="280" r:id="rId10"/>
    <p:sldId id="261" r:id="rId11"/>
    <p:sldId id="262" r:id="rId12"/>
    <p:sldId id="281" r:id="rId13"/>
    <p:sldId id="263" r:id="rId14"/>
    <p:sldId id="264" r:id="rId15"/>
    <p:sldId id="265" r:id="rId16"/>
    <p:sldId id="266" r:id="rId17"/>
    <p:sldId id="268" r:id="rId18"/>
    <p:sldId id="267" r:id="rId19"/>
    <p:sldId id="269" r:id="rId20"/>
    <p:sldId id="270" r:id="rId21"/>
    <p:sldId id="272" r:id="rId22"/>
    <p:sldId id="271" r:id="rId23"/>
    <p:sldId id="274" r:id="rId24"/>
    <p:sldId id="275" r:id="rId25"/>
    <p:sldId id="276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66FF"/>
    <a:srgbClr val="FF0000"/>
    <a:srgbClr val="FF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5" autoAdjust="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4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4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1E5B-3D08-4F85-834C-5AA4064AA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83E3F-67AD-4A74-BDA9-D01F87D01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600" y="138113"/>
            <a:ext cx="1955800" cy="6402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2025" y="138113"/>
            <a:ext cx="5718175" cy="6402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FDA0D-5A56-4A61-AA07-0C0512C94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376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35075" y="1584325"/>
            <a:ext cx="3698875" cy="4956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86350" y="1584325"/>
            <a:ext cx="3700463" cy="2401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86350" y="4138613"/>
            <a:ext cx="3700463" cy="2401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6525" y="6624638"/>
            <a:ext cx="1905000" cy="233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57538" y="6624638"/>
            <a:ext cx="2894012" cy="233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70725" y="6624638"/>
            <a:ext cx="1905000" cy="233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0B391-0A8C-4576-95EF-496320E81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376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35075" y="1584325"/>
            <a:ext cx="3698875" cy="4956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6350" y="1584325"/>
            <a:ext cx="3700463" cy="4956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6525" y="6624638"/>
            <a:ext cx="1905000" cy="233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57538" y="6624638"/>
            <a:ext cx="2894012" cy="233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0725" y="6624638"/>
            <a:ext cx="1905000" cy="233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54CE5-0A86-4DB7-8D6C-9B996133B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5198-0EF7-4C06-B779-38BD9DA8B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2ED69-BC75-4278-B82C-9F8A8095C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ED2F6-9008-4D78-AD2E-BF142CAB2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5075" y="1584325"/>
            <a:ext cx="3698875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6350" y="1584325"/>
            <a:ext cx="3700463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8CD97-AE24-4CF8-BF7E-CF532A9C0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E80E1-2A6D-4608-95C1-C53A50488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1F8E5-F8C2-4E93-B332-2B7E21981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1DDB8-DD98-4482-B997-E8726A61B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496AB-9E63-4889-ABA3-C2573599C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6098E-EF7A-4570-B90B-02F998A45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C38A2-1C0C-4B67-9248-AD591FC8F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62681-63B1-47E9-A054-8DA7A7BF7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600" y="138113"/>
            <a:ext cx="1955800" cy="6402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2025" y="138113"/>
            <a:ext cx="5718175" cy="6402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39462-4086-4EF1-8E35-B8AC5F87D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9F506-C92C-469F-9C72-F07DD844C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5075" y="1584325"/>
            <a:ext cx="3698875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6350" y="1584325"/>
            <a:ext cx="3700463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602AD-FCB5-4E13-AF09-1BDD7D08F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FF86A-9823-400F-90EE-60E4DC639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24686-6614-43CF-89B2-ED29A42B8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8A411-5DE9-480C-AA3A-5A4B7FD2E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62D5E-6662-41C1-820B-43923B13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612E-4978-4330-8025-1064B493A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8" descr="C:\Documents and Settings\Rami\Desktop\Ramis Work\PresPro\Templates_07_July_2004\Biotech\JPGS\PPP_SBIOT_TXT_DNA_Structure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2025" y="138113"/>
            <a:ext cx="7826375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75" y="1584325"/>
            <a:ext cx="7551738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65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90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624638"/>
            <a:ext cx="28940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fld id="{8E895832-B5CB-4ED3-A023-09CB12E2E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FFFFFF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3" descr="C:\Documents and Settings\Rami\Desktop\Ramis Work\PresPro\Templates_07_July_2004\Biotech\JPGS\PPP_SBIOT_TLE_DNA_Structure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solidFill>
            <a:srgbClr val="336699"/>
          </a:solidFill>
          <a:ln w="9525">
            <a:solidFill>
              <a:srgbClr val="339966"/>
            </a:solidFill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2025" y="138113"/>
            <a:ext cx="7826375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75" y="1584325"/>
            <a:ext cx="7551738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707188"/>
            <a:ext cx="1905000" cy="165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110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92900"/>
            <a:ext cx="2895600" cy="165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11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92900"/>
            <a:ext cx="1905000" cy="165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11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5D598163-DC3E-400C-8DAB-435F00A0D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FFFFFF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200"/>
              <a:t>Structuri arborescente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(grafuri de tip arbore)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Reprezentarea Fiu-Frate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1584325"/>
            <a:ext cx="7680325" cy="4956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00"/>
                </a:solidFill>
              </a:rPr>
              <a:t>N</a:t>
            </a:r>
            <a:r>
              <a:rPr lang="ro-RO" sz="2100"/>
              <a:t>: numărul de noduri</a:t>
            </a:r>
          </a:p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00"/>
                </a:solidFill>
              </a:rPr>
              <a:t>R</a:t>
            </a:r>
            <a:r>
              <a:rPr lang="ro-RO" sz="2100"/>
              <a:t>: nodul rădăcină</a:t>
            </a:r>
          </a:p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00"/>
                </a:solidFill>
              </a:rPr>
              <a:t>FIU(i)</a:t>
            </a:r>
            <a:r>
              <a:rPr lang="ro-RO" sz="2100"/>
              <a:t>: numărul ataşat primului descendent al vîrfului </a:t>
            </a:r>
            <a:r>
              <a:rPr lang="ro-RO" sz="2100" b="1" i="1"/>
              <a:t>i</a:t>
            </a:r>
            <a:r>
              <a:rPr lang="ro-RO" sz="2100"/>
              <a:t> </a:t>
            </a:r>
          </a:p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00"/>
                </a:solidFill>
              </a:rPr>
              <a:t>FRATE(i)</a:t>
            </a:r>
            <a:r>
              <a:rPr lang="ro-RO" sz="2100"/>
              <a:t>: numărul ataşat vîrfului descendent al tatălui vîrfului </a:t>
            </a:r>
            <a:r>
              <a:rPr lang="ro-RO" sz="2100" b="1" i="1"/>
              <a:t>i</a:t>
            </a:r>
            <a:r>
              <a:rPr lang="ro-RO" sz="2100"/>
              <a:t> şi care urmează imediat lui  </a:t>
            </a:r>
            <a:r>
              <a:rPr lang="ro-RO" sz="2100" b="1" i="1"/>
              <a:t>i</a:t>
            </a:r>
            <a:endParaRPr lang="ro-RO" sz="2100"/>
          </a:p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00"/>
                </a:solidFill>
              </a:rPr>
              <a:t>INF(i)</a:t>
            </a:r>
            <a:r>
              <a:rPr lang="ro-RO" sz="2100"/>
              <a:t>: informaţia ataşată vîrfului </a:t>
            </a:r>
            <a:r>
              <a:rPr lang="ro-RO" sz="2100" b="1" i="1"/>
              <a:t>i</a:t>
            </a:r>
            <a:r>
              <a:rPr lang="ro-RO" sz="2100" b="1"/>
              <a:t> </a:t>
            </a:r>
          </a:p>
          <a:p>
            <a:pPr lvl="2">
              <a:lnSpc>
                <a:spcPct val="150000"/>
              </a:lnSpc>
            </a:pPr>
            <a:r>
              <a:rPr lang="ro-RO" sz="2100"/>
              <a:t>de obicei informaţia e chiar valoarea </a:t>
            </a:r>
            <a:r>
              <a:rPr lang="ro-RO" sz="2100" b="1" i="1"/>
              <a:t>i</a:t>
            </a:r>
            <a:r>
              <a:rPr lang="ro-RO" sz="2100"/>
              <a:t>, caz în care vectorul nu mai e necesar</a:t>
            </a:r>
          </a:p>
          <a:p>
            <a:pPr>
              <a:lnSpc>
                <a:spcPct val="150000"/>
              </a:lnSpc>
            </a:pPr>
            <a:r>
              <a:rPr lang="ro-RO" sz="2100"/>
              <a:t>Valoare lipsă: se foloseşte o valoare convenţională</a:t>
            </a:r>
            <a:r>
              <a:rPr lang="en-US" sz="2100"/>
              <a:t> (0, -1…)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Reprezentarea Fiu-Frate</a:t>
            </a:r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838200" y="4419600"/>
            <a:ext cx="8305800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FF"/>
                </a:solidFill>
                <a:effectLst/>
                <a:latin typeface="Courier New" pitchFamily="49" charset="0"/>
              </a:rPr>
              <a:t>        </a:t>
            </a:r>
            <a:r>
              <a:rPr lang="ro-RO" sz="2100" b="1">
                <a:solidFill>
                  <a:srgbClr val="FFFF00"/>
                </a:solidFill>
                <a:effectLst/>
                <a:latin typeface="Courier New" pitchFamily="49" charset="0"/>
              </a:rPr>
              <a:t>1 2 3 4 5 6 7  8  9 10 11 12 13 14 15 16</a:t>
            </a:r>
            <a:r>
              <a:rPr lang="ro-RO" sz="2100" b="1">
                <a:solidFill>
                  <a:srgbClr val="FFFFFF"/>
                </a:solidFill>
                <a:effectLst/>
                <a:latin typeface="Courier New" pitchFamily="49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FF"/>
                </a:solidFill>
                <a:effectLst/>
                <a:latin typeface="Courier New" pitchFamily="49" charset="0"/>
              </a:rPr>
              <a:t>FIU   =(2,5,0,8,0,9,0,14, 0, 0, 0, 0, 0, 0, 0, 0)</a:t>
            </a:r>
          </a:p>
          <a:p>
            <a:pPr>
              <a:lnSpc>
                <a:spcPct val="150000"/>
              </a:lnSpc>
            </a:pPr>
            <a:r>
              <a:rPr lang="ro-RO" sz="2100" b="1">
                <a:solidFill>
                  <a:srgbClr val="FFFFFF"/>
                </a:solidFill>
                <a:effectLst/>
                <a:latin typeface="Courier New" pitchFamily="49" charset="0"/>
              </a:rPr>
              <a:t>FRATE =(0,3,4,0,6,7,0, 0,10,11,12,13, 0,15,16, 0)</a:t>
            </a:r>
            <a:r>
              <a:rPr lang="en-US" sz="2100" b="1">
                <a:solidFill>
                  <a:srgbClr val="FFFFFF"/>
                </a:solidFill>
                <a:effectLst/>
                <a:latin typeface="Courier New" pitchFamily="49" charset="0"/>
              </a:rPr>
              <a:t> </a:t>
            </a:r>
          </a:p>
        </p:txBody>
      </p:sp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1143000" y="1143000"/>
            <a:ext cx="3429000" cy="3124200"/>
            <a:chOff x="816" y="720"/>
            <a:chExt cx="1920" cy="1776"/>
          </a:xfrm>
        </p:grpSpPr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816" y="720"/>
              <a:ext cx="192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8922" name="Object 10"/>
            <p:cNvGraphicFramePr>
              <a:graphicFrameLocks noChangeAspect="1"/>
            </p:cNvGraphicFramePr>
            <p:nvPr/>
          </p:nvGraphicFramePr>
          <p:xfrm>
            <a:off x="877" y="768"/>
            <a:ext cx="1763" cy="1677"/>
          </p:xfrm>
          <a:graphic>
            <a:graphicData uri="http://schemas.openxmlformats.org/presentationml/2006/ole">
              <p:oleObj spid="_x0000_s38922" name="Visio" r:id="rId3" imgW="2844105" imgH="2665750" progId="Visio.Drawing.11">
                <p:embed/>
              </p:oleObj>
            </a:graphicData>
          </a:graphic>
        </p:graphicFrame>
      </p:grp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4876800" y="1143000"/>
            <a:ext cx="1905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o-RO" sz="2100">
                <a:solidFill>
                  <a:srgbClr val="FFFFFF"/>
                </a:solidFill>
                <a:effectLst/>
              </a:rPr>
              <a:t>N = 16, </a:t>
            </a:r>
          </a:p>
          <a:p>
            <a:pPr>
              <a:lnSpc>
                <a:spcPct val="150000"/>
              </a:lnSpc>
            </a:pPr>
            <a:r>
              <a:rPr lang="ro-RO" sz="2100">
                <a:solidFill>
                  <a:srgbClr val="FFFFFF"/>
                </a:solidFill>
                <a:effectLst/>
              </a:rPr>
              <a:t>R = 1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4648200" y="2374900"/>
            <a:ext cx="4495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o-RO" sz="2100">
                <a:solidFill>
                  <a:srgbClr val="FFFFFF"/>
                </a:solidFill>
                <a:effectLst/>
              </a:rPr>
              <a:t>Putem afla tatăl unui nod?</a:t>
            </a:r>
          </a:p>
          <a:p>
            <a:pPr>
              <a:lnSpc>
                <a:spcPct val="150000"/>
              </a:lnSpc>
            </a:pPr>
            <a:r>
              <a:rPr lang="ro-RO" sz="2100">
                <a:solidFill>
                  <a:srgbClr val="FFFFFF"/>
                </a:solidFill>
                <a:effectLst/>
              </a:rPr>
              <a:t>Putem afla descendenţii unui nod?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/>
      <p:bldP spid="38926" grpId="0"/>
      <p:bldP spid="389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Reprezentare folosind structuri dinamice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35075" y="1584325"/>
            <a:ext cx="7680325" cy="4956175"/>
          </a:xfrm>
        </p:spPr>
        <p:txBody>
          <a:bodyPr/>
          <a:lstStyle/>
          <a:p>
            <a:r>
              <a:rPr lang="ro-RO" sz="2100"/>
              <a:t>Presupunînd că fiecare vîrf al arborelui are </a:t>
            </a:r>
            <a:r>
              <a:rPr lang="ro-RO" sz="2100" i="1"/>
              <a:t>cel mult </a:t>
            </a:r>
            <a:r>
              <a:rPr lang="ro-RO" sz="2100" i="1">
                <a:solidFill>
                  <a:srgbClr val="FFFF00"/>
                </a:solidFill>
              </a:rPr>
              <a:t>n</a:t>
            </a:r>
            <a:r>
              <a:rPr lang="ro-RO" sz="2100" i="1"/>
              <a:t> descendenţi</a:t>
            </a:r>
            <a:r>
              <a:rPr lang="ro-RO" sz="2100"/>
              <a:t>, fiecărui vîrf îi este ataşată structura</a:t>
            </a:r>
            <a:endParaRPr lang="en-US" sz="21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2900363"/>
            <a:ext cx="67945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457200"/>
            <a:r>
              <a:rPr lang="ro-RO" sz="1100">
                <a:effectLst/>
                <a:cs typeface="Times New Roman" pitchFamily="18" charset="0"/>
              </a:rPr>
              <a:t>,</a:t>
            </a:r>
            <a:endParaRPr lang="en-US" sz="800">
              <a:effectLst/>
            </a:endParaRPr>
          </a:p>
          <a:p>
            <a:pPr indent="457200" eaLnBrk="0" hangingPunct="0"/>
            <a:endParaRPr lang="en-US" sz="1800">
              <a:effectLst/>
            </a:endParaRPr>
          </a:p>
        </p:txBody>
      </p:sp>
      <p:graphicFrame>
        <p:nvGraphicFramePr>
          <p:cNvPr id="14393" name="Group 57"/>
          <p:cNvGraphicFramePr>
            <a:graphicFrameLocks noGrp="1"/>
          </p:cNvGraphicFramePr>
          <p:nvPr/>
        </p:nvGraphicFramePr>
        <p:xfrm>
          <a:off x="1219200" y="3200400"/>
          <a:ext cx="7620000" cy="1219200"/>
        </p:xfrm>
        <a:graphic>
          <a:graphicData uri="http://schemas.openxmlformats.org/drawingml/2006/table">
            <a:tbl>
              <a:tblPr/>
              <a:tblGrid>
                <a:gridCol w="2020888"/>
                <a:gridCol w="1924050"/>
                <a:gridCol w="1512887"/>
                <a:gridCol w="2162175"/>
              </a:tblGrid>
              <a:tr h="609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o-RO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identificator vîrf</a:t>
                      </a:r>
                      <a:endParaRPr kumimoji="0" lang="ro-RO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vector de legături către descendenţii vîrfului</a:t>
                      </a:r>
                      <a:endParaRPr kumimoji="0" lang="ro-RO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adresă fiu 1</a:t>
                      </a:r>
                      <a:endParaRPr kumimoji="0" lang="ro-RO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2488" algn="l"/>
                        </a:tabLst>
                      </a:pPr>
                      <a:r>
                        <a:rPr kumimoji="0" lang="ro-RO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kumimoji="0" lang="ro-RO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adresă fiu n</a:t>
                      </a:r>
                      <a:endParaRPr kumimoji="0" lang="ro-RO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397" name="Group 61"/>
          <p:cNvGrpSpPr>
            <a:grpSpLocks/>
          </p:cNvGrpSpPr>
          <p:nvPr/>
        </p:nvGrpSpPr>
        <p:grpSpPr bwMode="auto">
          <a:xfrm>
            <a:off x="914400" y="1371600"/>
            <a:ext cx="7924800" cy="5029200"/>
            <a:chOff x="672" y="768"/>
            <a:chExt cx="4992" cy="3168"/>
          </a:xfrm>
        </p:grpSpPr>
        <p:sp>
          <p:nvSpPr>
            <p:cNvPr id="14396" name="Rectangle 60"/>
            <p:cNvSpPr>
              <a:spLocks noChangeArrowheads="1"/>
            </p:cNvSpPr>
            <p:nvPr/>
          </p:nvSpPr>
          <p:spPr bwMode="auto">
            <a:xfrm>
              <a:off x="672" y="768"/>
              <a:ext cx="4992" cy="31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4394" name="Object 58"/>
            <p:cNvGraphicFramePr>
              <a:graphicFrameLocks noChangeAspect="1"/>
            </p:cNvGraphicFramePr>
            <p:nvPr/>
          </p:nvGraphicFramePr>
          <p:xfrm>
            <a:off x="720" y="1024"/>
            <a:ext cx="4944" cy="2608"/>
          </p:xfrm>
          <a:graphic>
            <a:graphicData uri="http://schemas.openxmlformats.org/presentationml/2006/ole">
              <p:oleObj spid="_x0000_s14394" name="Visio" r:id="rId3" imgW="7340084" imgH="3872567" progId="Visio.Drawing.11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Parcurgeri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ro-RO"/>
              <a:t>Aplicarea sistematică a unei reguli de vizitare a vîrfurilor arborelui. </a:t>
            </a:r>
          </a:p>
          <a:p>
            <a:pPr>
              <a:lnSpc>
                <a:spcPct val="130000"/>
              </a:lnSpc>
            </a:pPr>
            <a:r>
              <a:rPr lang="ro-RO"/>
              <a:t>Cele mai utilizate reguli de parcurgere a arborilor orientaţi sînt </a:t>
            </a:r>
          </a:p>
          <a:p>
            <a:pPr lvl="1">
              <a:lnSpc>
                <a:spcPct val="130000"/>
              </a:lnSpc>
            </a:pPr>
            <a:r>
              <a:rPr lang="ro-RO"/>
              <a:t>A-preordine (variantă DF)</a:t>
            </a:r>
          </a:p>
          <a:p>
            <a:pPr lvl="1">
              <a:lnSpc>
                <a:spcPct val="130000"/>
              </a:lnSpc>
            </a:pPr>
            <a:r>
              <a:rPr lang="ro-RO"/>
              <a:t>A-postordine (variantă DF)</a:t>
            </a:r>
          </a:p>
          <a:p>
            <a:pPr lvl="1">
              <a:lnSpc>
                <a:spcPct val="130000"/>
              </a:lnSpc>
            </a:pPr>
            <a:r>
              <a:rPr lang="ro-RO"/>
              <a:t>parcurgerea pe niveluri (BF)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Parcurgerea în A-preordine (Fiu-Frate)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sz="2100"/>
              <a:t>Este vizitat vîrful curent şi sînt identificaţi descendenţii lui. Se aplică aceeaşi regulă de vizitare pentru fiecare dintre arborii avînd ca rădăcini descendenţii vîrfului curent</a:t>
            </a:r>
            <a:r>
              <a:rPr lang="en-US" sz="2100"/>
              <a:t> </a:t>
            </a:r>
            <a:endParaRPr lang="ro-RO" sz="2100"/>
          </a:p>
          <a:p>
            <a:endParaRPr lang="ro-RO" sz="2100"/>
          </a:p>
          <a:p>
            <a:pPr>
              <a:buFontTx/>
              <a:buNone/>
            </a:pPr>
            <a:r>
              <a:rPr lang="ro-RO" sz="2100" b="1">
                <a:latin typeface="Courier New" pitchFamily="49" charset="0"/>
              </a:rPr>
              <a:t>void A_preordine (nod R)</a:t>
            </a:r>
          </a:p>
          <a:p>
            <a:pPr>
              <a:buFontTx/>
              <a:buNone/>
            </a:pPr>
            <a:r>
              <a:rPr lang="ro-RO" sz="2100" b="1">
                <a:latin typeface="Courier New" pitchFamily="49" charset="0"/>
              </a:rPr>
              <a:t>{ if (R){ </a:t>
            </a:r>
          </a:p>
          <a:p>
            <a:pPr>
              <a:buFontTx/>
              <a:buNone/>
            </a:pPr>
            <a:r>
              <a:rPr lang="ro-RO" sz="2100" b="1">
                <a:latin typeface="Courier New" pitchFamily="49" charset="0"/>
              </a:rPr>
              <a:t>    vizit (R);</a:t>
            </a:r>
          </a:p>
          <a:p>
            <a:pPr>
              <a:buFontTx/>
              <a:buNone/>
            </a:pPr>
            <a:r>
              <a:rPr lang="ro-RO" sz="2100" b="1">
                <a:latin typeface="Courier New" pitchFamily="49" charset="0"/>
              </a:rPr>
              <a:t>    A_preordine(FIU[R]);</a:t>
            </a:r>
          </a:p>
          <a:p>
            <a:pPr>
              <a:buFontTx/>
              <a:buNone/>
            </a:pPr>
            <a:r>
              <a:rPr lang="ro-RO" sz="2100" b="1">
                <a:latin typeface="Courier New" pitchFamily="49" charset="0"/>
              </a:rPr>
              <a:t>    A_preordine(FRATE[R]);</a:t>
            </a:r>
          </a:p>
          <a:p>
            <a:pPr>
              <a:buFontTx/>
              <a:buNone/>
            </a:pPr>
            <a:r>
              <a:rPr lang="ro-RO" sz="2100" b="1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ro-RO" sz="2100" b="1">
                <a:latin typeface="Courier New" pitchFamily="49" charset="0"/>
              </a:rPr>
              <a:t>}</a:t>
            </a:r>
            <a:r>
              <a:rPr lang="en-US" b="1">
                <a:latin typeface="Courier New" pitchFamily="49" charset="0"/>
              </a:rPr>
              <a:t> </a:t>
            </a:r>
            <a:endParaRPr lang="ro-RO" b="1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ro-RO" sz="2100"/>
              <a:t>1, 2, 5, 6, 9, 10, 11, 12, 13, 7, 3, 4, 8, 14, 15, 16</a:t>
            </a:r>
            <a:r>
              <a:rPr lang="en-US"/>
              <a:t> </a:t>
            </a:r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5562600" y="2667000"/>
            <a:ext cx="3429000" cy="3124200"/>
            <a:chOff x="816" y="720"/>
            <a:chExt cx="1920" cy="1776"/>
          </a:xfrm>
        </p:grpSpPr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816" y="720"/>
              <a:ext cx="192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6393" name="Object 9"/>
            <p:cNvGraphicFramePr>
              <a:graphicFrameLocks noChangeAspect="1"/>
            </p:cNvGraphicFramePr>
            <p:nvPr/>
          </p:nvGraphicFramePr>
          <p:xfrm>
            <a:off x="877" y="768"/>
            <a:ext cx="1763" cy="1677"/>
          </p:xfrm>
          <a:graphic>
            <a:graphicData uri="http://schemas.openxmlformats.org/presentationml/2006/ole">
              <p:oleObj spid="_x0000_s16393" name="Visio" r:id="rId3" imgW="2844105" imgH="2665750" progId="Visio.Drawing.11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Parcurgerea în A-postordine (Fiu-Frate)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Se identific</a:t>
            </a:r>
            <a:r>
              <a:rPr lang="ro-RO" sz="2100"/>
              <a:t>ă şi se vizitează descendenţii vîrfului curent, apoi se vizitează vîrful curent. Se aplică aceeaşi regulă de vizitare pentru arborii avînd ca rădăcini descendenţii vîrfului curent</a:t>
            </a:r>
            <a:r>
              <a:rPr lang="en-US" sz="2100"/>
              <a:t> </a:t>
            </a:r>
            <a:endParaRPr lang="ro-RO" sz="2100"/>
          </a:p>
          <a:p>
            <a:pPr>
              <a:lnSpc>
                <a:spcPct val="90000"/>
              </a:lnSpc>
            </a:pPr>
            <a:endParaRPr lang="ro-RO" sz="2100"/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void A_postordine (nod 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{ if (R){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A_postordine(FIU[R]);</a:t>
            </a:r>
            <a:endParaRPr lang="ro-RO" sz="2100" b="1"/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/>
              <a:t>        </a:t>
            </a:r>
            <a:r>
              <a:rPr lang="ro-RO" sz="2100" b="1">
                <a:latin typeface="Courier New" pitchFamily="49" charset="0"/>
              </a:rPr>
              <a:t>vizit (R);</a:t>
            </a:r>
            <a:endParaRPr lang="ro-RO" sz="2100" b="1"/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A_postordine(FRATE[R]);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}</a:t>
            </a:r>
            <a:r>
              <a:rPr lang="en-US" sz="2900" b="1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/>
              <a:t>5, 9, 10, 11, 12, 13, 6, 7, 2, 3, 14, 15, 16, 8, 4, 1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5715000" y="2590800"/>
            <a:ext cx="3429000" cy="3124200"/>
            <a:chOff x="816" y="720"/>
            <a:chExt cx="1920" cy="1776"/>
          </a:xfrm>
        </p:grpSpPr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816" y="720"/>
              <a:ext cx="192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7417" name="Object 9"/>
            <p:cNvGraphicFramePr>
              <a:graphicFrameLocks noChangeAspect="1"/>
            </p:cNvGraphicFramePr>
            <p:nvPr/>
          </p:nvGraphicFramePr>
          <p:xfrm>
            <a:off x="877" y="768"/>
            <a:ext cx="1763" cy="1677"/>
          </p:xfrm>
          <a:graphic>
            <a:graphicData uri="http://schemas.openxmlformats.org/presentationml/2006/ole">
              <p:oleObj spid="_x0000_s17417" name="Visio" r:id="rId3" imgW="2844105" imgH="2665750" progId="Visio.Drawing.11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Parcurgeri în adîncime (str. dinamice)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void A_preordine (nod 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{ if (R)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{ vizit (R);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for(i=0;i&lt;</a:t>
            </a:r>
            <a:r>
              <a:rPr lang="ro-RO" sz="2100" b="1">
                <a:solidFill>
                  <a:srgbClr val="FFFF00"/>
                </a:solidFill>
                <a:latin typeface="Courier New" pitchFamily="49" charset="0"/>
              </a:rPr>
              <a:t>n</a:t>
            </a:r>
            <a:r>
              <a:rPr lang="ro-RO" sz="2100" b="1">
                <a:latin typeface="Courier New" pitchFamily="49" charset="0"/>
              </a:rPr>
              <a:t>;i++)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  A_preordine(R-&gt;leg[i]);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}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o-RO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void A_postordine (nod 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{ if (R)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{ for(i=0;i&lt;</a:t>
            </a:r>
            <a:r>
              <a:rPr lang="ro-RO" sz="2100" b="1">
                <a:solidFill>
                  <a:srgbClr val="FFFF00"/>
                </a:solidFill>
                <a:latin typeface="Courier New" pitchFamily="49" charset="0"/>
              </a:rPr>
              <a:t>n</a:t>
            </a:r>
            <a:r>
              <a:rPr lang="ro-RO" sz="2100" b="1">
                <a:latin typeface="Courier New" pitchFamily="49" charset="0"/>
              </a:rPr>
              <a:t>;i++)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  A_postordine(R-&gt;leg[i]);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vizit (R);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}</a:t>
            </a:r>
            <a:endParaRPr lang="en-US" sz="21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Parcurgerea pe niveluri (Fiu-Frate)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84325"/>
            <a:ext cx="8077200" cy="49561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void parcurgere_pe_niveluri(nod R, int FIU[],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                       int FRATE[], int 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{ TNOD</a:t>
            </a:r>
            <a:r>
              <a:rPr lang="en-US" sz="2100" b="1">
                <a:latin typeface="Courier New" pitchFamily="49" charset="0"/>
              </a:rPr>
              <a:t>*</a:t>
            </a:r>
            <a:r>
              <a:rPr lang="ro-RO" sz="2100" b="1">
                <a:latin typeface="Courier New" pitchFamily="49" charset="0"/>
              </a:rPr>
              <a:t> C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=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NULL;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push(C,R);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while (C) 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{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pop(C,v); 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  </a:t>
            </a:r>
            <a:r>
              <a:rPr lang="ro-RO" sz="2100" b="1">
                <a:latin typeface="Courier New" pitchFamily="49" charset="0"/>
              </a:rPr>
              <a:t>VIZIT(v);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v=FIU[v];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while (v)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  </a:t>
            </a:r>
            <a:r>
              <a:rPr lang="ro-RO" sz="2100" b="1">
                <a:latin typeface="Courier New" pitchFamily="49" charset="0"/>
              </a:rPr>
              <a:t>{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push(C,v); 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    </a:t>
            </a:r>
            <a:r>
              <a:rPr lang="ro-RO" sz="2100" b="1">
                <a:latin typeface="Courier New" pitchFamily="49" charset="0"/>
              </a:rPr>
              <a:t>v=FRATE[v];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}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100" b="1"/>
              <a:t>1, 2, 3, 4, 5, 6, 7, 8, 9, 10, 11, 12, 13, 14, 15, 16</a:t>
            </a:r>
            <a:r>
              <a:rPr lang="en-US" sz="2100" b="1">
                <a:latin typeface="Courier New" pitchFamily="49" charset="0"/>
              </a:rPr>
              <a:t> 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5410200" y="2438400"/>
            <a:ext cx="3429000" cy="3124200"/>
            <a:chOff x="816" y="720"/>
            <a:chExt cx="1920" cy="177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816" y="720"/>
              <a:ext cx="192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8438" name="Object 6"/>
            <p:cNvGraphicFramePr>
              <a:graphicFrameLocks noChangeAspect="1"/>
            </p:cNvGraphicFramePr>
            <p:nvPr/>
          </p:nvGraphicFramePr>
          <p:xfrm>
            <a:off x="877" y="768"/>
            <a:ext cx="1763" cy="1677"/>
          </p:xfrm>
          <a:graphic>
            <a:graphicData uri="http://schemas.openxmlformats.org/presentationml/2006/ole">
              <p:oleObj spid="_x0000_s18438" name="Visio" r:id="rId3" imgW="2844105" imgH="2665750" progId="Visio.Drawing.11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Parcurgerea pe niveluri (str. dinamice)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84325"/>
            <a:ext cx="8077200" cy="49561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void parcurgere_pe_niveluri(nod </a:t>
            </a:r>
            <a:r>
              <a:rPr lang="en-US" sz="2100" b="1">
                <a:latin typeface="Courier New" pitchFamily="49" charset="0"/>
              </a:rPr>
              <a:t>*</a:t>
            </a:r>
            <a:r>
              <a:rPr lang="ro-RO" sz="2100" b="1">
                <a:latin typeface="Courier New" pitchFamily="49" charset="0"/>
              </a:rPr>
              <a:t>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{ TNOD</a:t>
            </a:r>
            <a:r>
              <a:rPr lang="en-US" sz="2100" b="1">
                <a:latin typeface="Courier New" pitchFamily="49" charset="0"/>
              </a:rPr>
              <a:t>*</a:t>
            </a:r>
            <a:r>
              <a:rPr lang="ro-RO" sz="2100" b="1">
                <a:latin typeface="Courier New" pitchFamily="49" charset="0"/>
              </a:rPr>
              <a:t> C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=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NULL;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push(C,R);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while (C) 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{</a:t>
            </a:r>
            <a:r>
              <a:rPr lang="en-US" sz="2100" b="1">
                <a:latin typeface="Courier New" pitchFamily="49" charset="0"/>
              </a:rPr>
              <a:t> </a:t>
            </a:r>
            <a:r>
              <a:rPr lang="ro-RO" sz="2100" b="1">
                <a:latin typeface="Courier New" pitchFamily="49" charset="0"/>
              </a:rPr>
              <a:t>pop(C,v); 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  </a:t>
            </a:r>
            <a:r>
              <a:rPr lang="ro-RO" sz="2100" b="1">
                <a:latin typeface="Courier New" pitchFamily="49" charset="0"/>
              </a:rPr>
              <a:t>VIZIT(v);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</a:t>
            </a:r>
            <a:r>
              <a:rPr lang="en-US" sz="2100" b="1">
                <a:latin typeface="Courier New" pitchFamily="49" charset="0"/>
              </a:rPr>
              <a:t> for(i=0;i&lt;n;i++)</a:t>
            </a:r>
            <a:endParaRPr lang="ro-RO" sz="21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   </a:t>
            </a:r>
            <a:r>
              <a:rPr lang="en-US" sz="2100" b="1">
                <a:latin typeface="Courier New" pitchFamily="49" charset="0"/>
              </a:rPr>
              <a:t>   </a:t>
            </a:r>
            <a:r>
              <a:rPr lang="ro-RO" sz="2100" b="1"/>
              <a:t>if(</a:t>
            </a:r>
            <a:r>
              <a:rPr lang="en-US" sz="2100" b="1">
                <a:latin typeface="Courier New" pitchFamily="49" charset="0"/>
              </a:rPr>
              <a:t>R-&gt;leg[i]</a:t>
            </a:r>
            <a:r>
              <a:rPr lang="ro-RO" sz="2100" b="1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/>
              <a:t>		  </a:t>
            </a:r>
            <a:r>
              <a:rPr lang="ro-RO" sz="2100" b="1">
                <a:latin typeface="Courier New" pitchFamily="49" charset="0"/>
              </a:rPr>
              <a:t>push(C,</a:t>
            </a:r>
            <a:r>
              <a:rPr lang="en-US" sz="2100" b="1">
                <a:latin typeface="Courier New" pitchFamily="49" charset="0"/>
              </a:rPr>
              <a:t>R-&gt;leg[i]</a:t>
            </a:r>
            <a:r>
              <a:rPr lang="ro-RO" sz="2100" b="1">
                <a:latin typeface="Courier New" pitchFamily="49" charset="0"/>
              </a:rPr>
              <a:t>); </a:t>
            </a:r>
            <a:endParaRPr lang="en-US" sz="21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>
                <a:latin typeface="Courier New" pitchFamily="49" charset="0"/>
              </a:rPr>
              <a:t>  </a:t>
            </a:r>
            <a:r>
              <a:rPr lang="ro-RO" sz="2100" b="1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sz="2100" b="1">
                <a:latin typeface="Courier New" pitchFamily="49" charset="0"/>
              </a:rPr>
              <a:t>}</a:t>
            </a:r>
            <a:r>
              <a:rPr lang="en-US" b="1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/>
              <a:t>1, 2, 3, 4, 5, 6, 7, 8, 9, 10, 11, 12, 13, 14, 15, 16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5715000" y="2133600"/>
            <a:ext cx="3429000" cy="3124200"/>
            <a:chOff x="816" y="720"/>
            <a:chExt cx="1920" cy="1776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816" y="720"/>
              <a:ext cx="192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486" name="Object 6"/>
            <p:cNvGraphicFramePr>
              <a:graphicFrameLocks noChangeAspect="1"/>
            </p:cNvGraphicFramePr>
            <p:nvPr/>
          </p:nvGraphicFramePr>
          <p:xfrm>
            <a:off x="877" y="768"/>
            <a:ext cx="1763" cy="1677"/>
          </p:xfrm>
          <a:graphic>
            <a:graphicData uri="http://schemas.openxmlformats.org/presentationml/2006/ole">
              <p:oleObj spid="_x0000_s20486" name="Visio" r:id="rId3" imgW="2844105" imgH="2665750" progId="Visio.Drawing.11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Arbori par</a:t>
            </a:r>
            <a:r>
              <a:rPr lang="ro-RO"/>
              <a:t>ţiali 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sz="2100" i="1"/>
              <a:t>Definiţie. </a:t>
            </a:r>
            <a:r>
              <a:rPr lang="ro-RO" sz="2100"/>
              <a:t>Fie </a:t>
            </a:r>
            <a:r>
              <a:rPr lang="ro-RO" sz="2100" i="1"/>
              <a:t>G</a:t>
            </a:r>
            <a:r>
              <a:rPr lang="ro-RO" sz="2100"/>
              <a:t> un graf. Subgraful parţial </a:t>
            </a:r>
            <a:r>
              <a:rPr lang="ro-RO" sz="2100" i="1"/>
              <a:t>H</a:t>
            </a:r>
            <a:r>
              <a:rPr lang="ro-RO" sz="2100"/>
              <a:t> este un </a:t>
            </a:r>
            <a:r>
              <a:rPr lang="ro-RO" sz="2100" i="1">
                <a:solidFill>
                  <a:srgbClr val="FFFF00"/>
                </a:solidFill>
              </a:rPr>
              <a:t>arbore parţial</a:t>
            </a:r>
            <a:r>
              <a:rPr lang="ro-RO" sz="2100"/>
              <a:t> al lui </a:t>
            </a:r>
            <a:r>
              <a:rPr lang="ro-RO" sz="2100" i="1"/>
              <a:t>G</a:t>
            </a:r>
            <a:r>
              <a:rPr lang="ro-RO" sz="2100"/>
              <a:t> dacă </a:t>
            </a:r>
            <a:r>
              <a:rPr lang="ro-RO" sz="2100" i="1"/>
              <a:t>H</a:t>
            </a:r>
            <a:r>
              <a:rPr lang="ro-RO" sz="2100"/>
              <a:t> este graf arbore.</a:t>
            </a:r>
          </a:p>
          <a:p>
            <a:endParaRPr lang="ro-RO" sz="2100" i="1"/>
          </a:p>
          <a:p>
            <a:r>
              <a:rPr lang="ro-RO" sz="2100" i="1"/>
              <a:t>Definiţie. </a:t>
            </a:r>
            <a:r>
              <a:rPr lang="ro-RO" sz="2100"/>
              <a:t>Fie </a:t>
            </a:r>
            <a:r>
              <a:rPr lang="ro-RO" sz="2100" i="1"/>
              <a:t>G</a:t>
            </a:r>
            <a:r>
              <a:rPr lang="ro-RO" sz="2100"/>
              <a:t>=(</a:t>
            </a:r>
            <a:r>
              <a:rPr lang="ro-RO" sz="2100" i="1"/>
              <a:t>V</a:t>
            </a:r>
            <a:r>
              <a:rPr lang="ro-RO" sz="2100"/>
              <a:t>,</a:t>
            </a:r>
            <a:r>
              <a:rPr lang="ro-RO" sz="2100" i="1"/>
              <a:t>E</a:t>
            </a:r>
            <a:r>
              <a:rPr lang="ro-RO" sz="2100"/>
              <a:t>,</a:t>
            </a:r>
            <a:r>
              <a:rPr lang="ro-RO" sz="2100" i="1"/>
              <a:t>w</a:t>
            </a:r>
            <a:r>
              <a:rPr lang="ro-RO" sz="2100"/>
              <a:t>) un graf ponderat conex. Dacă </a:t>
            </a:r>
            <a:r>
              <a:rPr lang="ro-RO" sz="2100" i="1"/>
              <a:t>T</a:t>
            </a:r>
            <a:r>
              <a:rPr lang="ro-RO" sz="2100"/>
              <a:t>=(</a:t>
            </a:r>
            <a:r>
              <a:rPr lang="ro-RO" sz="2100" i="1"/>
              <a:t>V</a:t>
            </a:r>
            <a:r>
              <a:rPr lang="ro-RO" sz="2100"/>
              <a:t>,</a:t>
            </a:r>
            <a:r>
              <a:rPr lang="ro-RO" sz="2100" i="1"/>
              <a:t>E</a:t>
            </a:r>
            <a:r>
              <a:rPr lang="ro-RO" sz="2100" i="1" baseline="-25000"/>
              <a:t>0</a:t>
            </a:r>
            <a:r>
              <a:rPr lang="ro-RO" sz="2100"/>
              <a:t>) este un arbore parţial al grafului </a:t>
            </a:r>
            <a:r>
              <a:rPr lang="ro-RO" sz="2100" i="1"/>
              <a:t>G’</a:t>
            </a:r>
            <a:r>
              <a:rPr lang="ro-RO" sz="2100"/>
              <a:t>=(</a:t>
            </a:r>
            <a:r>
              <a:rPr lang="ro-RO" sz="2100" i="1"/>
              <a:t>V</a:t>
            </a:r>
            <a:r>
              <a:rPr lang="ro-RO" sz="2100"/>
              <a:t>,</a:t>
            </a:r>
            <a:r>
              <a:rPr lang="ro-RO" sz="2100" i="1"/>
              <a:t>E</a:t>
            </a:r>
            <a:r>
              <a:rPr lang="ro-RO" sz="2100"/>
              <a:t>), </a:t>
            </a:r>
            <a:r>
              <a:rPr lang="ro-RO" sz="2100" i="1">
                <a:solidFill>
                  <a:srgbClr val="FFFF00"/>
                </a:solidFill>
              </a:rPr>
              <a:t>ponderea arborelui</a:t>
            </a:r>
            <a:r>
              <a:rPr lang="ro-RO" sz="2100"/>
              <a:t> </a:t>
            </a:r>
            <a:r>
              <a:rPr lang="ro-RO" sz="2100" i="1"/>
              <a:t>T</a:t>
            </a:r>
            <a:r>
              <a:rPr lang="ro-RO" sz="2100"/>
              <a:t>, notată </a:t>
            </a:r>
            <a:r>
              <a:rPr lang="ro-RO" sz="2100" i="1"/>
              <a:t>W</a:t>
            </a:r>
            <a:r>
              <a:rPr lang="ro-RO" sz="2100"/>
              <a:t>(</a:t>
            </a:r>
            <a:r>
              <a:rPr lang="ro-RO" sz="2100" i="1"/>
              <a:t>T</a:t>
            </a:r>
            <a:r>
              <a:rPr lang="ro-RO" sz="2100"/>
              <a:t>), este definită prin </a:t>
            </a:r>
          </a:p>
          <a:p>
            <a:pPr>
              <a:buFontTx/>
              <a:buNone/>
            </a:pPr>
            <a:r>
              <a:rPr lang="ro-RO" sz="2100" i="1"/>
              <a:t>                       </a:t>
            </a:r>
          </a:p>
          <a:p>
            <a:pPr>
              <a:buFontTx/>
              <a:buNone/>
            </a:pPr>
            <a:r>
              <a:rPr lang="ro-RO" sz="2100" i="1"/>
              <a:t>                            W</a:t>
            </a:r>
            <a:r>
              <a:rPr lang="ro-RO" sz="2100"/>
              <a:t>(</a:t>
            </a:r>
            <a:r>
              <a:rPr lang="ro-RO" sz="2100" i="1"/>
              <a:t>T</a:t>
            </a:r>
            <a:r>
              <a:rPr lang="ro-RO" sz="2100"/>
              <a:t>)= </a:t>
            </a:r>
          </a:p>
          <a:p>
            <a:pPr>
              <a:buFontTx/>
              <a:buNone/>
            </a:pPr>
            <a:endParaRPr lang="ro-RO" sz="2100"/>
          </a:p>
          <a:p>
            <a:r>
              <a:rPr lang="ro-RO" sz="2100" i="1"/>
              <a:t>Definiţie. </a:t>
            </a:r>
            <a:r>
              <a:rPr lang="ro-RO" sz="2100"/>
              <a:t>Arborele parţial </a:t>
            </a:r>
            <a:r>
              <a:rPr lang="ro-RO" sz="2100" i="1"/>
              <a:t>T</a:t>
            </a:r>
            <a:r>
              <a:rPr lang="ro-RO" sz="2100" i="1" baseline="-25000"/>
              <a:t>0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T</a:t>
            </a:r>
            <a:r>
              <a:rPr lang="ro-RO" sz="2100"/>
              <a:t>(</a:t>
            </a:r>
            <a:r>
              <a:rPr lang="ro-RO" sz="2100" i="1"/>
              <a:t>G</a:t>
            </a:r>
            <a:r>
              <a:rPr lang="ro-RO" sz="2100"/>
              <a:t>) este </a:t>
            </a:r>
            <a:r>
              <a:rPr lang="ro-RO" sz="2100" i="1">
                <a:solidFill>
                  <a:srgbClr val="FFFF00"/>
                </a:solidFill>
              </a:rPr>
              <a:t>arbore parţial minim</a:t>
            </a:r>
            <a:r>
              <a:rPr lang="ro-RO" sz="2100"/>
              <a:t> pentru </a:t>
            </a:r>
            <a:r>
              <a:rPr lang="ro-RO" sz="2100" i="1"/>
              <a:t>G</a:t>
            </a:r>
            <a:r>
              <a:rPr lang="ro-RO" sz="2100"/>
              <a:t> dacă </a:t>
            </a:r>
            <a:r>
              <a:rPr lang="ro-RO" sz="2100" i="1"/>
              <a:t>W</a:t>
            </a:r>
            <a:r>
              <a:rPr lang="ro-RO" sz="2100"/>
              <a:t>(</a:t>
            </a:r>
            <a:r>
              <a:rPr lang="ro-RO" sz="2100" i="1"/>
              <a:t>T</a:t>
            </a:r>
            <a:r>
              <a:rPr lang="ro-RO" sz="2100" i="1" baseline="-25000"/>
              <a:t>0</a:t>
            </a:r>
            <a:r>
              <a:rPr lang="ro-RO" sz="2100"/>
              <a:t>) = min { </a:t>
            </a:r>
            <a:r>
              <a:rPr lang="ro-RO" sz="2100" i="1"/>
              <a:t>W(T</a:t>
            </a:r>
            <a:r>
              <a:rPr lang="ro-RO" sz="2100"/>
              <a:t>); </a:t>
            </a:r>
            <a:r>
              <a:rPr lang="ro-RO" sz="2100" i="1"/>
              <a:t>T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T</a:t>
            </a:r>
            <a:r>
              <a:rPr lang="ro-RO" sz="2100"/>
              <a:t>(</a:t>
            </a:r>
            <a:r>
              <a:rPr lang="ro-RO" sz="2100" i="1"/>
              <a:t>G</a:t>
            </a:r>
            <a:r>
              <a:rPr lang="ro-RO" sz="2100"/>
              <a:t>) }, unde </a:t>
            </a:r>
            <a:r>
              <a:rPr lang="ro-RO" sz="2100" i="1"/>
              <a:t>T</a:t>
            </a:r>
            <a:r>
              <a:rPr lang="ro-RO" sz="2100"/>
              <a:t>(</a:t>
            </a:r>
            <a:r>
              <a:rPr lang="ro-RO" sz="2100" i="1"/>
              <a:t>G</a:t>
            </a:r>
            <a:r>
              <a:rPr lang="ro-RO" sz="2100"/>
              <a:t>) este mulţimea arborilor parţiali corespunzători grafului </a:t>
            </a:r>
            <a:r>
              <a:rPr lang="ro-RO" sz="2100" i="1"/>
              <a:t>G</a:t>
            </a:r>
            <a:r>
              <a:rPr lang="ro-RO" sz="2100"/>
              <a:t>.</a:t>
            </a:r>
            <a:endParaRPr lang="en-US" sz="210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267200" y="3962400"/>
            <a:ext cx="1295400" cy="762000"/>
            <a:chOff x="2736" y="2688"/>
            <a:chExt cx="480" cy="336"/>
          </a:xfrm>
        </p:grpSpPr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2736" y="2688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08" name="Object 4"/>
            <p:cNvGraphicFramePr>
              <a:graphicFrameLocks noChangeAspect="1"/>
            </p:cNvGraphicFramePr>
            <p:nvPr/>
          </p:nvGraphicFramePr>
          <p:xfrm>
            <a:off x="2784" y="2736"/>
            <a:ext cx="354" cy="234"/>
          </p:xfrm>
          <a:graphic>
            <a:graphicData uri="http://schemas.openxmlformats.org/presentationml/2006/ole">
              <p:oleObj spid="_x0000_s21508" name="Equation" r:id="rId3" imgW="558800" imgH="3683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Structuri arborescente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sz="2100" i="1"/>
              <a:t>Definiţi</a:t>
            </a:r>
            <a:r>
              <a:rPr lang="en-US" sz="2100" i="1"/>
              <a:t>e. </a:t>
            </a:r>
            <a:r>
              <a:rPr lang="ro-RO" sz="2100"/>
              <a:t>Graful </a:t>
            </a:r>
            <a:r>
              <a:rPr lang="ro-RO" sz="2100" i="1"/>
              <a:t>G</a:t>
            </a:r>
            <a:r>
              <a:rPr lang="ro-RO" sz="2100"/>
              <a:t> este </a:t>
            </a:r>
            <a:r>
              <a:rPr lang="ro-RO" sz="2100" i="1"/>
              <a:t>arbore</a:t>
            </a:r>
            <a:r>
              <a:rPr lang="ro-RO" sz="2100"/>
              <a:t> dacă </a:t>
            </a:r>
            <a:r>
              <a:rPr lang="ro-RO" sz="2100" i="1"/>
              <a:t>G</a:t>
            </a:r>
            <a:r>
              <a:rPr lang="ro-RO" sz="2100"/>
              <a:t> este </a:t>
            </a:r>
            <a:r>
              <a:rPr lang="ro-RO" sz="2100">
                <a:solidFill>
                  <a:srgbClr val="FFFF00"/>
                </a:solidFill>
              </a:rPr>
              <a:t>aciclic</a:t>
            </a:r>
            <a:r>
              <a:rPr lang="ro-RO" sz="2100"/>
              <a:t> şi </a:t>
            </a:r>
            <a:r>
              <a:rPr lang="ro-RO" sz="2100">
                <a:solidFill>
                  <a:srgbClr val="FFFF00"/>
                </a:solidFill>
              </a:rPr>
              <a:t>conex</a:t>
            </a:r>
            <a:r>
              <a:rPr lang="ro-RO" sz="2100"/>
              <a:t>.</a:t>
            </a:r>
            <a:endParaRPr lang="en-US" sz="2100"/>
          </a:p>
          <a:p>
            <a:endParaRPr lang="ro-RO" sz="2100" i="1"/>
          </a:p>
          <a:p>
            <a:endParaRPr lang="en-US" sz="2100"/>
          </a:p>
          <a:p>
            <a:endParaRPr lang="en-US" sz="2100"/>
          </a:p>
          <a:p>
            <a:endParaRPr lang="en-US" sz="2100"/>
          </a:p>
          <a:p>
            <a:endParaRPr lang="en-US" sz="2100"/>
          </a:p>
          <a:p>
            <a:endParaRPr lang="en-US" sz="2100"/>
          </a:p>
          <a:p>
            <a:endParaRPr lang="en-US" sz="2100"/>
          </a:p>
          <a:p>
            <a:endParaRPr lang="en-US" sz="2100"/>
          </a:p>
          <a:p>
            <a:endParaRPr lang="en-US" sz="21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2886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1066800" y="3429000"/>
            <a:ext cx="2133600" cy="2286000"/>
            <a:chOff x="1008" y="1728"/>
            <a:chExt cx="816" cy="768"/>
          </a:xfrm>
        </p:grpSpPr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008" y="1728"/>
              <a:ext cx="816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196" name="Object 4"/>
            <p:cNvGraphicFramePr>
              <a:graphicFrameLocks noChangeAspect="1"/>
            </p:cNvGraphicFramePr>
            <p:nvPr/>
          </p:nvGraphicFramePr>
          <p:xfrm>
            <a:off x="1056" y="1776"/>
            <a:ext cx="756" cy="684"/>
          </p:xfrm>
          <a:graphic>
            <a:graphicData uri="http://schemas.openxmlformats.org/presentationml/2006/ole">
              <p:oleObj spid="_x0000_s8196" name="Picture" r:id="rId3" imgW="1562545" imgH="1428332" progId="Word.Picture.8">
                <p:embed/>
              </p:oleObj>
            </a:graphicData>
          </a:graphic>
        </p:graphicFrame>
      </p:grp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2790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3276600" y="3429000"/>
            <a:ext cx="2286000" cy="2286000"/>
            <a:chOff x="2016" y="1728"/>
            <a:chExt cx="1056" cy="912"/>
          </a:xfrm>
        </p:grpSpPr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016" y="1728"/>
              <a:ext cx="1056" cy="9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198" name="Object 6"/>
            <p:cNvGraphicFramePr>
              <a:graphicFrameLocks noChangeAspect="1"/>
            </p:cNvGraphicFramePr>
            <p:nvPr/>
          </p:nvGraphicFramePr>
          <p:xfrm>
            <a:off x="2064" y="1776"/>
            <a:ext cx="960" cy="804"/>
          </p:xfrm>
          <a:graphic>
            <a:graphicData uri="http://schemas.openxmlformats.org/presentationml/2006/ole">
              <p:oleObj spid="_x0000_s8198" name="Picture" r:id="rId4" imgW="1524364" imgH="1275708" progId="Word.Picture.8">
                <p:embed/>
              </p:oleObj>
            </a:graphicData>
          </a:graphic>
        </p:graphicFrame>
      </p:grp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2714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207" name="Group 15"/>
          <p:cNvGrpSpPr>
            <a:grpSpLocks/>
          </p:cNvGrpSpPr>
          <p:nvPr/>
        </p:nvGrpSpPr>
        <p:grpSpPr bwMode="auto">
          <a:xfrm>
            <a:off x="5638800" y="3429000"/>
            <a:ext cx="3276600" cy="2286000"/>
            <a:chOff x="3552" y="1776"/>
            <a:chExt cx="1632" cy="1008"/>
          </a:xfrm>
        </p:grpSpPr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3552" y="1776"/>
              <a:ext cx="1632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200" name="Object 8"/>
            <p:cNvGraphicFramePr>
              <a:graphicFrameLocks noChangeAspect="1"/>
            </p:cNvGraphicFramePr>
            <p:nvPr/>
          </p:nvGraphicFramePr>
          <p:xfrm>
            <a:off x="3600" y="1824"/>
            <a:ext cx="1536" cy="900"/>
          </p:xfrm>
          <a:graphic>
            <a:graphicData uri="http://schemas.openxmlformats.org/presentationml/2006/ole">
              <p:oleObj spid="_x0000_s8200" name="Picture" r:id="rId5" imgW="2436791" imgH="1430528" progId="Word.Picture.8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Arbori par</a:t>
            </a:r>
            <a:r>
              <a:rPr lang="ro-RO"/>
              <a:t>ţiali</a:t>
            </a:r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3567" name="Group 15"/>
          <p:cNvGrpSpPr>
            <a:grpSpLocks/>
          </p:cNvGrpSpPr>
          <p:nvPr/>
        </p:nvGrpSpPr>
        <p:grpSpPr bwMode="auto">
          <a:xfrm>
            <a:off x="1447800" y="1066800"/>
            <a:ext cx="3352800" cy="2667000"/>
            <a:chOff x="912" y="768"/>
            <a:chExt cx="2160" cy="1776"/>
          </a:xfrm>
        </p:grpSpPr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912" y="768"/>
              <a:ext cx="216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3564" name="Object 12"/>
            <p:cNvGraphicFramePr>
              <a:graphicFrameLocks noChangeAspect="1"/>
            </p:cNvGraphicFramePr>
            <p:nvPr/>
          </p:nvGraphicFramePr>
          <p:xfrm>
            <a:off x="966" y="816"/>
            <a:ext cx="2051" cy="1686"/>
          </p:xfrm>
          <a:graphic>
            <a:graphicData uri="http://schemas.openxmlformats.org/presentationml/2006/ole">
              <p:oleObj spid="_x0000_s23564" name="Visio" r:id="rId3" imgW="3031212" imgH="2410718" progId="Visio.Drawing.11">
                <p:embed/>
              </p:oleObj>
            </a:graphicData>
          </a:graphic>
        </p:graphicFrame>
      </p:grp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1447800" y="3962400"/>
            <a:ext cx="3352800" cy="2667000"/>
            <a:chOff x="912" y="768"/>
            <a:chExt cx="2160" cy="1776"/>
          </a:xfrm>
        </p:grpSpPr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912" y="768"/>
              <a:ext cx="216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3570" name="Object 18"/>
            <p:cNvGraphicFramePr>
              <a:graphicFrameLocks noChangeAspect="1"/>
            </p:cNvGraphicFramePr>
            <p:nvPr/>
          </p:nvGraphicFramePr>
          <p:xfrm>
            <a:off x="960" y="816"/>
            <a:ext cx="2064" cy="1686"/>
          </p:xfrm>
          <a:graphic>
            <a:graphicData uri="http://schemas.openxmlformats.org/presentationml/2006/ole">
              <p:oleObj spid="_x0000_s23570" name="Visio" r:id="rId4" imgW="3031212" imgH="2410718" progId="Visio.Drawing.11">
                <p:embed/>
              </p:oleObj>
            </a:graphicData>
          </a:graphic>
        </p:graphicFrame>
      </p:grpSp>
      <p:grpSp>
        <p:nvGrpSpPr>
          <p:cNvPr id="23571" name="Group 19"/>
          <p:cNvGrpSpPr>
            <a:grpSpLocks/>
          </p:cNvGrpSpPr>
          <p:nvPr/>
        </p:nvGrpSpPr>
        <p:grpSpPr bwMode="auto">
          <a:xfrm>
            <a:off x="5029200" y="3962400"/>
            <a:ext cx="3352800" cy="2667000"/>
            <a:chOff x="912" y="768"/>
            <a:chExt cx="2160" cy="1776"/>
          </a:xfrm>
        </p:grpSpPr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912" y="768"/>
              <a:ext cx="216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3573" name="Object 21"/>
            <p:cNvGraphicFramePr>
              <a:graphicFrameLocks noChangeAspect="1"/>
            </p:cNvGraphicFramePr>
            <p:nvPr/>
          </p:nvGraphicFramePr>
          <p:xfrm>
            <a:off x="960" y="816"/>
            <a:ext cx="2064" cy="1686"/>
          </p:xfrm>
          <a:graphic>
            <a:graphicData uri="http://schemas.openxmlformats.org/presentationml/2006/ole">
              <p:oleObj spid="_x0000_s23573" name="Visio" r:id="rId5" imgW="3031212" imgH="2410718" progId="Visio.Drawing.11">
                <p:embed/>
              </p:oleObj>
            </a:graphicData>
          </a:graphic>
        </p:graphicFrame>
      </p:grpSp>
      <p:grpSp>
        <p:nvGrpSpPr>
          <p:cNvPr id="23574" name="Group 22"/>
          <p:cNvGrpSpPr>
            <a:grpSpLocks/>
          </p:cNvGrpSpPr>
          <p:nvPr/>
        </p:nvGrpSpPr>
        <p:grpSpPr bwMode="auto">
          <a:xfrm>
            <a:off x="4972050" y="1066800"/>
            <a:ext cx="3409950" cy="4419600"/>
            <a:chOff x="875" y="768"/>
            <a:chExt cx="2197" cy="2943"/>
          </a:xfrm>
        </p:grpSpPr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912" y="768"/>
              <a:ext cx="2160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3576" name="Object 24"/>
            <p:cNvGraphicFramePr>
              <a:graphicFrameLocks noChangeAspect="1"/>
            </p:cNvGraphicFramePr>
            <p:nvPr/>
          </p:nvGraphicFramePr>
          <p:xfrm>
            <a:off x="875" y="819"/>
            <a:ext cx="2148" cy="2892"/>
          </p:xfrm>
          <a:graphic>
            <a:graphicData uri="http://schemas.openxmlformats.org/presentationml/2006/ole">
              <p:oleObj spid="_x0000_s23576" name="Visio" r:id="rId6" imgW="3157061" imgH="4129683" progId="Visio.Drawing.11">
                <p:embed/>
              </p:oleObj>
            </a:graphicData>
          </a:graphic>
        </p:graphicFrame>
      </p:grp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4343400" y="457200"/>
            <a:ext cx="1066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5029200" y="1066800"/>
            <a:ext cx="1066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 = 22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447800" y="3962400"/>
            <a:ext cx="1066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 = 20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5029200" y="3962400"/>
            <a:ext cx="1066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 =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/>
      <p:bldP spid="23579" grpId="0"/>
      <p:bldP spid="235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Algoritmul lui Kruskal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ro-RO"/>
              <a:t>Problemă: determinarea arborelui parţial de cost minim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ro-RO"/>
              <a:t>Algoritm:</a:t>
            </a:r>
          </a:p>
          <a:p>
            <a:pPr>
              <a:lnSpc>
                <a:spcPct val="130000"/>
              </a:lnSpc>
            </a:pPr>
            <a:r>
              <a:rPr lang="ro-RO"/>
              <a:t>E </a:t>
            </a:r>
            <a:r>
              <a:rPr lang="en-US"/>
              <a:t> se ini</a:t>
            </a:r>
            <a:r>
              <a:rPr lang="ro-RO"/>
              <a:t>ţializează arborele ca mulţime vidă</a:t>
            </a:r>
          </a:p>
          <a:p>
            <a:pPr>
              <a:lnSpc>
                <a:spcPct val="130000"/>
              </a:lnSpc>
            </a:pPr>
            <a:r>
              <a:rPr lang="ro-RO"/>
              <a:t>Dintre arcele disponibile (neselectate anterior) se alege arcul cu ponderea cea mai mică şi care nu formează un ciclu prin adăugare la arbore</a:t>
            </a:r>
          </a:p>
          <a:p>
            <a:pPr>
              <a:lnSpc>
                <a:spcPct val="130000"/>
              </a:lnSpc>
            </a:pPr>
            <a:r>
              <a:rPr lang="ro-RO"/>
              <a:t>Repetă pasul anterior de n – 1 ori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Algoritmul lui Kruskal</a:t>
            </a:r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114800" y="1066800"/>
            <a:ext cx="152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2 3  1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1 6  2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2 4  2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1 5  3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3 4  4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1 2  4 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4 6  8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5 6  8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3 6  9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3 5 12</a:t>
            </a:r>
          </a:p>
        </p:txBody>
      </p:sp>
      <p:grpSp>
        <p:nvGrpSpPr>
          <p:cNvPr id="28821" name="Group 149"/>
          <p:cNvGrpSpPr>
            <a:grpSpLocks/>
          </p:cNvGrpSpPr>
          <p:nvPr/>
        </p:nvGrpSpPr>
        <p:grpSpPr bwMode="auto">
          <a:xfrm>
            <a:off x="1066800" y="4495800"/>
            <a:ext cx="7848600" cy="609600"/>
            <a:chOff x="672" y="2832"/>
            <a:chExt cx="4944" cy="384"/>
          </a:xfrm>
        </p:grpSpPr>
        <p:sp>
          <p:nvSpPr>
            <p:cNvPr id="28722" name="Rectangle 50"/>
            <p:cNvSpPr>
              <a:spLocks noChangeArrowheads="1"/>
            </p:cNvSpPr>
            <p:nvPr/>
          </p:nvSpPr>
          <p:spPr bwMode="auto">
            <a:xfrm>
              <a:off x="672" y="2832"/>
              <a:ext cx="470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6" tIns="45718" rIns="91436" bIns="45718"/>
            <a:lstStyle/>
            <a:p>
              <a:pPr marL="341313" indent="-341313" eaLnBrk="0" hangingPunct="0">
                <a:spcBef>
                  <a:spcPct val="20000"/>
                </a:spcBef>
              </a:pPr>
              <a:r>
                <a:rPr lang="en-US" sz="1800" b="1">
                  <a:solidFill>
                    <a:srgbClr val="FFFF00"/>
                  </a:solidFill>
                  <a:effectLst/>
                  <a:latin typeface="Courier New" pitchFamily="49" charset="0"/>
                </a:rPr>
                <a:t>i j  arc     1   2    3   4    5   6    cost   total</a:t>
              </a:r>
            </a:p>
          </p:txBody>
        </p:sp>
        <p:sp>
          <p:nvSpPr>
            <p:cNvPr id="28723" name="Rectangle 51"/>
            <p:cNvSpPr>
              <a:spLocks noChangeArrowheads="1"/>
            </p:cNvSpPr>
            <p:nvPr/>
          </p:nvSpPr>
          <p:spPr bwMode="auto">
            <a:xfrm>
              <a:off x="672" y="2976"/>
              <a:ext cx="494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6" tIns="45718" rIns="91436" bIns="45718"/>
            <a:lstStyle/>
            <a:p>
              <a:pPr marL="341313" indent="-341313" eaLnBrk="0" hangingPunct="0">
                <a:spcBef>
                  <a:spcPct val="20000"/>
                </a:spcBef>
              </a:pPr>
              <a:r>
                <a:rPr lang="en-US" sz="18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           </a:t>
              </a:r>
              <a:r>
                <a:rPr lang="en-US" sz="20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(-1, -1, -1, -1, -1, -1)          0</a:t>
              </a:r>
              <a:endParaRPr lang="en-US" sz="1800" b="1">
                <a:solidFill>
                  <a:srgbClr val="FFFFFF"/>
                </a:solidFill>
                <a:effectLst/>
                <a:latin typeface="Courier New" pitchFamily="49" charset="0"/>
              </a:endParaRPr>
            </a:p>
          </p:txBody>
        </p:sp>
      </p:grpSp>
      <p:grpSp>
        <p:nvGrpSpPr>
          <p:cNvPr id="28820" name="Group 148"/>
          <p:cNvGrpSpPr>
            <a:grpSpLocks/>
          </p:cNvGrpSpPr>
          <p:nvPr/>
        </p:nvGrpSpPr>
        <p:grpSpPr bwMode="auto">
          <a:xfrm>
            <a:off x="6248400" y="1219200"/>
            <a:ext cx="2743200" cy="2819400"/>
            <a:chOff x="3936" y="768"/>
            <a:chExt cx="1728" cy="1776"/>
          </a:xfrm>
        </p:grpSpPr>
        <p:sp>
          <p:nvSpPr>
            <p:cNvPr id="28729" name="Rectangle 57"/>
            <p:cNvSpPr>
              <a:spLocks noChangeArrowheads="1"/>
            </p:cNvSpPr>
            <p:nvPr/>
          </p:nvSpPr>
          <p:spPr bwMode="auto">
            <a:xfrm>
              <a:off x="3936" y="768"/>
              <a:ext cx="1728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733" name="Group 61"/>
            <p:cNvGrpSpPr>
              <a:grpSpLocks/>
            </p:cNvGrpSpPr>
            <p:nvPr/>
          </p:nvGrpSpPr>
          <p:grpSpPr bwMode="auto">
            <a:xfrm>
              <a:off x="4704" y="816"/>
              <a:ext cx="240" cy="250"/>
              <a:chOff x="1104" y="2160"/>
              <a:chExt cx="240" cy="250"/>
            </a:xfrm>
          </p:grpSpPr>
          <p:sp>
            <p:nvSpPr>
              <p:cNvPr id="28734" name="Oval 62"/>
              <p:cNvSpPr>
                <a:spLocks noChangeArrowheads="1"/>
              </p:cNvSpPr>
              <p:nvPr/>
            </p:nvSpPr>
            <p:spPr bwMode="auto">
              <a:xfrm>
                <a:off x="1110" y="2190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5" name="Text Box 63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</a:p>
            </p:txBody>
          </p:sp>
        </p:grpSp>
        <p:grpSp>
          <p:nvGrpSpPr>
            <p:cNvPr id="28736" name="Group 64"/>
            <p:cNvGrpSpPr>
              <a:grpSpLocks/>
            </p:cNvGrpSpPr>
            <p:nvPr/>
          </p:nvGrpSpPr>
          <p:grpSpPr bwMode="auto">
            <a:xfrm>
              <a:off x="4080" y="1506"/>
              <a:ext cx="240" cy="250"/>
              <a:chOff x="1104" y="2160"/>
              <a:chExt cx="240" cy="250"/>
            </a:xfrm>
          </p:grpSpPr>
          <p:sp>
            <p:nvSpPr>
              <p:cNvPr id="28737" name="Oval 65"/>
              <p:cNvSpPr>
                <a:spLocks noChangeArrowheads="1"/>
              </p:cNvSpPr>
              <p:nvPr/>
            </p:nvSpPr>
            <p:spPr bwMode="auto">
              <a:xfrm>
                <a:off x="1110" y="2190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38" name="Text Box 66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2</a:t>
                </a:r>
              </a:p>
            </p:txBody>
          </p:sp>
        </p:grpSp>
        <p:grpSp>
          <p:nvGrpSpPr>
            <p:cNvPr id="28739" name="Group 67"/>
            <p:cNvGrpSpPr>
              <a:grpSpLocks/>
            </p:cNvGrpSpPr>
            <p:nvPr/>
          </p:nvGrpSpPr>
          <p:grpSpPr bwMode="auto">
            <a:xfrm>
              <a:off x="4698" y="2220"/>
              <a:ext cx="240" cy="250"/>
              <a:chOff x="1104" y="2160"/>
              <a:chExt cx="240" cy="250"/>
            </a:xfrm>
          </p:grpSpPr>
          <p:sp>
            <p:nvSpPr>
              <p:cNvPr id="28740" name="Oval 68"/>
              <p:cNvSpPr>
                <a:spLocks noChangeArrowheads="1"/>
              </p:cNvSpPr>
              <p:nvPr/>
            </p:nvSpPr>
            <p:spPr bwMode="auto">
              <a:xfrm>
                <a:off x="1110" y="2190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1" name="Text Box 69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3</a:t>
                </a:r>
              </a:p>
            </p:txBody>
          </p:sp>
        </p:grpSp>
        <p:grpSp>
          <p:nvGrpSpPr>
            <p:cNvPr id="28742" name="Group 70"/>
            <p:cNvGrpSpPr>
              <a:grpSpLocks/>
            </p:cNvGrpSpPr>
            <p:nvPr/>
          </p:nvGrpSpPr>
          <p:grpSpPr bwMode="auto">
            <a:xfrm>
              <a:off x="4074" y="2220"/>
              <a:ext cx="240" cy="250"/>
              <a:chOff x="1104" y="2160"/>
              <a:chExt cx="240" cy="250"/>
            </a:xfrm>
          </p:grpSpPr>
          <p:sp>
            <p:nvSpPr>
              <p:cNvPr id="28743" name="Oval 71"/>
              <p:cNvSpPr>
                <a:spLocks noChangeArrowheads="1"/>
              </p:cNvSpPr>
              <p:nvPr/>
            </p:nvSpPr>
            <p:spPr bwMode="auto">
              <a:xfrm>
                <a:off x="1110" y="2190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4" name="Text Box 72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4</a:t>
                </a:r>
              </a:p>
            </p:txBody>
          </p:sp>
        </p:grpSp>
        <p:grpSp>
          <p:nvGrpSpPr>
            <p:cNvPr id="28745" name="Group 73"/>
            <p:cNvGrpSpPr>
              <a:grpSpLocks/>
            </p:cNvGrpSpPr>
            <p:nvPr/>
          </p:nvGrpSpPr>
          <p:grpSpPr bwMode="auto">
            <a:xfrm>
              <a:off x="5376" y="1506"/>
              <a:ext cx="240" cy="250"/>
              <a:chOff x="1104" y="2160"/>
              <a:chExt cx="240" cy="250"/>
            </a:xfrm>
          </p:grpSpPr>
          <p:sp>
            <p:nvSpPr>
              <p:cNvPr id="28746" name="Oval 74"/>
              <p:cNvSpPr>
                <a:spLocks noChangeArrowheads="1"/>
              </p:cNvSpPr>
              <p:nvPr/>
            </p:nvSpPr>
            <p:spPr bwMode="auto">
              <a:xfrm>
                <a:off x="1110" y="2190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47" name="Text Box 75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5</a:t>
                </a:r>
              </a:p>
            </p:txBody>
          </p:sp>
        </p:grpSp>
        <p:grpSp>
          <p:nvGrpSpPr>
            <p:cNvPr id="28748" name="Group 76"/>
            <p:cNvGrpSpPr>
              <a:grpSpLocks/>
            </p:cNvGrpSpPr>
            <p:nvPr/>
          </p:nvGrpSpPr>
          <p:grpSpPr bwMode="auto">
            <a:xfrm>
              <a:off x="4704" y="1506"/>
              <a:ext cx="240" cy="250"/>
              <a:chOff x="1104" y="2160"/>
              <a:chExt cx="240" cy="250"/>
            </a:xfrm>
          </p:grpSpPr>
          <p:sp>
            <p:nvSpPr>
              <p:cNvPr id="28749" name="Oval 77"/>
              <p:cNvSpPr>
                <a:spLocks noChangeArrowheads="1"/>
              </p:cNvSpPr>
              <p:nvPr/>
            </p:nvSpPr>
            <p:spPr bwMode="auto">
              <a:xfrm>
                <a:off x="1110" y="2190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50" name="Text Box 78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6</a:t>
                </a:r>
              </a:p>
            </p:txBody>
          </p:sp>
        </p:grpSp>
      </p:grpSp>
      <p:sp>
        <p:nvSpPr>
          <p:cNvPr id="28727" name="Line 55"/>
          <p:cNvSpPr>
            <a:spLocks noChangeShapeType="1"/>
          </p:cNvSpPr>
          <p:nvPr/>
        </p:nvSpPr>
        <p:spPr bwMode="auto">
          <a:xfrm flipH="1">
            <a:off x="5181600" y="1552575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69" name="Line 97"/>
          <p:cNvSpPr>
            <a:spLocks noChangeShapeType="1"/>
          </p:cNvSpPr>
          <p:nvPr/>
        </p:nvSpPr>
        <p:spPr bwMode="auto">
          <a:xfrm flipH="1">
            <a:off x="5181600" y="188595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1" name="Line 99"/>
          <p:cNvSpPr>
            <a:spLocks noChangeShapeType="1"/>
          </p:cNvSpPr>
          <p:nvPr/>
        </p:nvSpPr>
        <p:spPr bwMode="auto">
          <a:xfrm flipH="1">
            <a:off x="5181600" y="22098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819" name="Group 147"/>
          <p:cNvGrpSpPr>
            <a:grpSpLocks/>
          </p:cNvGrpSpPr>
          <p:nvPr/>
        </p:nvGrpSpPr>
        <p:grpSpPr bwMode="auto">
          <a:xfrm>
            <a:off x="1143000" y="1219200"/>
            <a:ext cx="2743200" cy="2819400"/>
            <a:chOff x="720" y="768"/>
            <a:chExt cx="1728" cy="1776"/>
          </a:xfrm>
        </p:grpSpPr>
        <p:sp>
          <p:nvSpPr>
            <p:cNvPr id="28719" name="Rectangle 47"/>
            <p:cNvSpPr>
              <a:spLocks noChangeArrowheads="1"/>
            </p:cNvSpPr>
            <p:nvPr/>
          </p:nvSpPr>
          <p:spPr bwMode="auto">
            <a:xfrm>
              <a:off x="720" y="768"/>
              <a:ext cx="1728" cy="17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707" name="Group 35"/>
            <p:cNvGrpSpPr>
              <a:grpSpLocks/>
            </p:cNvGrpSpPr>
            <p:nvPr/>
          </p:nvGrpSpPr>
          <p:grpSpPr bwMode="auto">
            <a:xfrm>
              <a:off x="858" y="816"/>
              <a:ext cx="1542" cy="1654"/>
              <a:chOff x="858" y="1536"/>
              <a:chExt cx="1542" cy="1654"/>
            </a:xfrm>
          </p:grpSpPr>
          <p:sp>
            <p:nvSpPr>
              <p:cNvPr id="28705" name="Line 33"/>
              <p:cNvSpPr>
                <a:spLocks noChangeShapeType="1"/>
              </p:cNvSpPr>
              <p:nvPr/>
            </p:nvSpPr>
            <p:spPr bwMode="auto">
              <a:xfrm flipV="1">
                <a:off x="1020" y="2406"/>
                <a:ext cx="52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683" name="Group 11"/>
              <p:cNvGrpSpPr>
                <a:grpSpLocks/>
              </p:cNvGrpSpPr>
              <p:nvPr/>
            </p:nvGrpSpPr>
            <p:grpSpPr bwMode="auto">
              <a:xfrm>
                <a:off x="1488" y="1536"/>
                <a:ext cx="240" cy="250"/>
                <a:chOff x="1104" y="2160"/>
                <a:chExt cx="240" cy="250"/>
              </a:xfrm>
            </p:grpSpPr>
            <p:sp>
              <p:nvSpPr>
                <p:cNvPr id="28681" name="Oval 9"/>
                <p:cNvSpPr>
                  <a:spLocks noChangeArrowheads="1"/>
                </p:cNvSpPr>
                <p:nvPr/>
              </p:nvSpPr>
              <p:spPr bwMode="auto">
                <a:xfrm>
                  <a:off x="1110" y="2190"/>
                  <a:ext cx="192" cy="19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8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104" y="2160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1</a:t>
                  </a:r>
                </a:p>
              </p:txBody>
            </p:sp>
          </p:grpSp>
          <p:grpSp>
            <p:nvGrpSpPr>
              <p:cNvPr id="28684" name="Group 12"/>
              <p:cNvGrpSpPr>
                <a:grpSpLocks/>
              </p:cNvGrpSpPr>
              <p:nvPr/>
            </p:nvGrpSpPr>
            <p:grpSpPr bwMode="auto">
              <a:xfrm>
                <a:off x="864" y="2226"/>
                <a:ext cx="240" cy="250"/>
                <a:chOff x="1104" y="2160"/>
                <a:chExt cx="240" cy="250"/>
              </a:xfrm>
            </p:grpSpPr>
            <p:sp>
              <p:nvSpPr>
                <p:cNvPr id="28685" name="Oval 13"/>
                <p:cNvSpPr>
                  <a:spLocks noChangeArrowheads="1"/>
                </p:cNvSpPr>
                <p:nvPr/>
              </p:nvSpPr>
              <p:spPr bwMode="auto">
                <a:xfrm>
                  <a:off x="1110" y="2190"/>
                  <a:ext cx="192" cy="19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8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104" y="2160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2</a:t>
                  </a:r>
                </a:p>
              </p:txBody>
            </p:sp>
          </p:grpSp>
          <p:grpSp>
            <p:nvGrpSpPr>
              <p:cNvPr id="28687" name="Group 15"/>
              <p:cNvGrpSpPr>
                <a:grpSpLocks/>
              </p:cNvGrpSpPr>
              <p:nvPr/>
            </p:nvGrpSpPr>
            <p:grpSpPr bwMode="auto">
              <a:xfrm>
                <a:off x="1482" y="2940"/>
                <a:ext cx="240" cy="250"/>
                <a:chOff x="1104" y="2160"/>
                <a:chExt cx="240" cy="250"/>
              </a:xfrm>
            </p:grpSpPr>
            <p:sp>
              <p:nvSpPr>
                <p:cNvPr id="28688" name="Oval 16"/>
                <p:cNvSpPr>
                  <a:spLocks noChangeArrowheads="1"/>
                </p:cNvSpPr>
                <p:nvPr/>
              </p:nvSpPr>
              <p:spPr bwMode="auto">
                <a:xfrm>
                  <a:off x="1110" y="2190"/>
                  <a:ext cx="192" cy="19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8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104" y="2160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3</a:t>
                  </a:r>
                </a:p>
              </p:txBody>
            </p:sp>
          </p:grpSp>
          <p:grpSp>
            <p:nvGrpSpPr>
              <p:cNvPr id="28690" name="Group 18"/>
              <p:cNvGrpSpPr>
                <a:grpSpLocks/>
              </p:cNvGrpSpPr>
              <p:nvPr/>
            </p:nvGrpSpPr>
            <p:grpSpPr bwMode="auto">
              <a:xfrm>
                <a:off x="858" y="2940"/>
                <a:ext cx="240" cy="250"/>
                <a:chOff x="1104" y="2160"/>
                <a:chExt cx="240" cy="250"/>
              </a:xfrm>
            </p:grpSpPr>
            <p:sp>
              <p:nvSpPr>
                <p:cNvPr id="28691" name="Oval 19"/>
                <p:cNvSpPr>
                  <a:spLocks noChangeArrowheads="1"/>
                </p:cNvSpPr>
                <p:nvPr/>
              </p:nvSpPr>
              <p:spPr bwMode="auto">
                <a:xfrm>
                  <a:off x="1110" y="2190"/>
                  <a:ext cx="192" cy="19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9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04" y="2160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4</a:t>
                  </a:r>
                </a:p>
              </p:txBody>
            </p:sp>
          </p:grpSp>
          <p:grpSp>
            <p:nvGrpSpPr>
              <p:cNvPr id="28693" name="Group 21"/>
              <p:cNvGrpSpPr>
                <a:grpSpLocks/>
              </p:cNvGrpSpPr>
              <p:nvPr/>
            </p:nvGrpSpPr>
            <p:grpSpPr bwMode="auto">
              <a:xfrm>
                <a:off x="2160" y="2226"/>
                <a:ext cx="240" cy="250"/>
                <a:chOff x="1104" y="2160"/>
                <a:chExt cx="240" cy="250"/>
              </a:xfrm>
            </p:grpSpPr>
            <p:sp>
              <p:nvSpPr>
                <p:cNvPr id="28694" name="Oval 22"/>
                <p:cNvSpPr>
                  <a:spLocks noChangeArrowheads="1"/>
                </p:cNvSpPr>
                <p:nvPr/>
              </p:nvSpPr>
              <p:spPr bwMode="auto">
                <a:xfrm>
                  <a:off x="1110" y="2190"/>
                  <a:ext cx="192" cy="19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9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104" y="2160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5</a:t>
                  </a:r>
                </a:p>
              </p:txBody>
            </p:sp>
          </p:grpSp>
          <p:grpSp>
            <p:nvGrpSpPr>
              <p:cNvPr id="28696" name="Group 24"/>
              <p:cNvGrpSpPr>
                <a:grpSpLocks/>
              </p:cNvGrpSpPr>
              <p:nvPr/>
            </p:nvGrpSpPr>
            <p:grpSpPr bwMode="auto">
              <a:xfrm>
                <a:off x="1488" y="2226"/>
                <a:ext cx="240" cy="250"/>
                <a:chOff x="1104" y="2160"/>
                <a:chExt cx="240" cy="250"/>
              </a:xfrm>
            </p:grpSpPr>
            <p:sp>
              <p:nvSpPr>
                <p:cNvPr id="28697" name="Oval 25"/>
                <p:cNvSpPr>
                  <a:spLocks noChangeArrowheads="1"/>
                </p:cNvSpPr>
                <p:nvPr/>
              </p:nvSpPr>
              <p:spPr bwMode="auto">
                <a:xfrm>
                  <a:off x="1110" y="2190"/>
                  <a:ext cx="192" cy="19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9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104" y="2160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6</a:t>
                  </a:r>
                </a:p>
              </p:txBody>
            </p:sp>
          </p:grpSp>
          <p:sp>
            <p:nvSpPr>
              <p:cNvPr id="28699" name="Line 27"/>
              <p:cNvSpPr>
                <a:spLocks noChangeShapeType="1"/>
              </p:cNvSpPr>
              <p:nvPr/>
            </p:nvSpPr>
            <p:spPr bwMode="auto">
              <a:xfrm flipH="1">
                <a:off x="1008" y="1728"/>
                <a:ext cx="48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1584" y="1776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1" name="Line 29"/>
              <p:cNvSpPr>
                <a:spLocks noChangeShapeType="1"/>
              </p:cNvSpPr>
              <p:nvPr/>
            </p:nvSpPr>
            <p:spPr bwMode="auto">
              <a:xfrm>
                <a:off x="1680" y="1680"/>
                <a:ext cx="52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2" name="Line 30"/>
              <p:cNvSpPr>
                <a:spLocks noChangeShapeType="1"/>
              </p:cNvSpPr>
              <p:nvPr/>
            </p:nvSpPr>
            <p:spPr bwMode="auto">
              <a:xfrm>
                <a:off x="1680" y="235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3" name="Line 31"/>
              <p:cNvSpPr>
                <a:spLocks noChangeShapeType="1"/>
              </p:cNvSpPr>
              <p:nvPr/>
            </p:nvSpPr>
            <p:spPr bwMode="auto">
              <a:xfrm>
                <a:off x="1584" y="2448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4" name="Line 32"/>
              <p:cNvSpPr>
                <a:spLocks noChangeShapeType="1"/>
              </p:cNvSpPr>
              <p:nvPr/>
            </p:nvSpPr>
            <p:spPr bwMode="auto">
              <a:xfrm>
                <a:off x="960" y="2448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Line 34"/>
              <p:cNvSpPr>
                <a:spLocks noChangeShapeType="1"/>
              </p:cNvSpPr>
              <p:nvPr/>
            </p:nvSpPr>
            <p:spPr bwMode="auto">
              <a:xfrm>
                <a:off x="1038" y="2412"/>
                <a:ext cx="48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8" name="Text Box 36"/>
            <p:cNvSpPr txBox="1">
              <a:spLocks noChangeArrowheads="1"/>
            </p:cNvSpPr>
            <p:nvPr/>
          </p:nvSpPr>
          <p:spPr bwMode="auto">
            <a:xfrm>
              <a:off x="1152" y="1152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</a:p>
          </p:txBody>
        </p:sp>
        <p:sp>
          <p:nvSpPr>
            <p:cNvPr id="28709" name="Text Box 37"/>
            <p:cNvSpPr txBox="1">
              <a:spLocks noChangeArrowheads="1"/>
            </p:cNvSpPr>
            <p:nvPr/>
          </p:nvSpPr>
          <p:spPr bwMode="auto">
            <a:xfrm>
              <a:off x="1488" y="1248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28710" name="Text Box 38"/>
            <p:cNvSpPr txBox="1">
              <a:spLocks noChangeArrowheads="1"/>
            </p:cNvSpPr>
            <p:nvPr/>
          </p:nvSpPr>
          <p:spPr bwMode="auto">
            <a:xfrm>
              <a:off x="864" y="1920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28711" name="Text Box 39"/>
            <p:cNvSpPr txBox="1">
              <a:spLocks noChangeArrowheads="1"/>
            </p:cNvSpPr>
            <p:nvPr/>
          </p:nvSpPr>
          <p:spPr bwMode="auto">
            <a:xfrm>
              <a:off x="1344" y="1680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8</a:t>
              </a:r>
            </a:p>
          </p:txBody>
        </p:sp>
        <p:sp>
          <p:nvSpPr>
            <p:cNvPr id="28712" name="Text Box 40"/>
            <p:cNvSpPr txBox="1">
              <a:spLocks noChangeArrowheads="1"/>
            </p:cNvSpPr>
            <p:nvPr/>
          </p:nvSpPr>
          <p:spPr bwMode="auto">
            <a:xfrm>
              <a:off x="1872" y="1824"/>
              <a:ext cx="14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12</a:t>
              </a:r>
            </a:p>
          </p:txBody>
        </p:sp>
        <p:sp>
          <p:nvSpPr>
            <p:cNvPr id="28713" name="Text Box 41"/>
            <p:cNvSpPr txBox="1">
              <a:spLocks noChangeArrowheads="1"/>
            </p:cNvSpPr>
            <p:nvPr/>
          </p:nvSpPr>
          <p:spPr bwMode="auto">
            <a:xfrm>
              <a:off x="1584" y="1872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9</a:t>
              </a:r>
            </a:p>
          </p:txBody>
        </p:sp>
        <p:sp>
          <p:nvSpPr>
            <p:cNvPr id="28714" name="Text Box 42"/>
            <p:cNvSpPr txBox="1">
              <a:spLocks noChangeArrowheads="1"/>
            </p:cNvSpPr>
            <p:nvPr/>
          </p:nvSpPr>
          <p:spPr bwMode="auto">
            <a:xfrm>
              <a:off x="1920" y="1488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8</a:t>
              </a:r>
            </a:p>
          </p:txBody>
        </p:sp>
        <p:sp>
          <p:nvSpPr>
            <p:cNvPr id="28715" name="Text Box 43"/>
            <p:cNvSpPr txBox="1">
              <a:spLocks noChangeArrowheads="1"/>
            </p:cNvSpPr>
            <p:nvPr/>
          </p:nvSpPr>
          <p:spPr bwMode="auto">
            <a:xfrm>
              <a:off x="1968" y="1152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</a:p>
          </p:txBody>
        </p:sp>
        <p:sp>
          <p:nvSpPr>
            <p:cNvPr id="28716" name="Line 44"/>
            <p:cNvSpPr>
              <a:spLocks noChangeShapeType="1"/>
            </p:cNvSpPr>
            <p:nvPr/>
          </p:nvSpPr>
          <p:spPr bwMode="auto">
            <a:xfrm flipV="1">
              <a:off x="1680" y="172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Text Box 45"/>
            <p:cNvSpPr txBox="1">
              <a:spLocks noChangeArrowheads="1"/>
            </p:cNvSpPr>
            <p:nvPr/>
          </p:nvSpPr>
          <p:spPr bwMode="auto">
            <a:xfrm>
              <a:off x="1392" y="2016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28775" name="Line 103"/>
            <p:cNvSpPr>
              <a:spLocks noChangeShapeType="1"/>
            </p:cNvSpPr>
            <p:nvPr/>
          </p:nvSpPr>
          <p:spPr bwMode="auto">
            <a:xfrm>
              <a:off x="1056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816" name="Text Box 144"/>
            <p:cNvSpPr txBox="1">
              <a:spLocks noChangeArrowheads="1"/>
            </p:cNvSpPr>
            <p:nvPr/>
          </p:nvSpPr>
          <p:spPr bwMode="auto">
            <a:xfrm>
              <a:off x="1248" y="2218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</a:p>
          </p:txBody>
        </p:sp>
      </p:grpSp>
      <p:sp>
        <p:nvSpPr>
          <p:cNvPr id="28817" name="Line 145"/>
          <p:cNvSpPr>
            <a:spLocks noChangeShapeType="1"/>
          </p:cNvSpPr>
          <p:nvPr/>
        </p:nvSpPr>
        <p:spPr bwMode="auto">
          <a:xfrm flipH="1">
            <a:off x="5181600" y="28956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1066800" y="5029200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FF"/>
                </a:solidFill>
                <a:effectLst/>
                <a:latin typeface="Courier New" pitchFamily="49" charset="0"/>
              </a:rPr>
              <a:t>0 0 (2,3)  </a:t>
            </a:r>
            <a:r>
              <a:rPr lang="en-US" sz="2000" b="1">
                <a:solidFill>
                  <a:srgbClr val="FFFFFF"/>
                </a:solidFill>
                <a:effectLst/>
                <a:latin typeface="Courier New" pitchFamily="49" charset="0"/>
              </a:rPr>
              <a:t>(-1, -2,  2, -1, -1, -1)   1      1</a:t>
            </a:r>
            <a:endParaRPr lang="en-US" sz="1800" b="1">
              <a:solidFill>
                <a:srgbClr val="FFFFFF"/>
              </a:solidFill>
              <a:effectLst/>
              <a:latin typeface="Courier New" pitchFamily="49" charset="0"/>
            </a:endParaRPr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5181600" y="12192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826" name="Group 154"/>
          <p:cNvGrpSpPr>
            <a:grpSpLocks/>
          </p:cNvGrpSpPr>
          <p:nvPr/>
        </p:nvGrpSpPr>
        <p:grpSpPr bwMode="auto">
          <a:xfrm>
            <a:off x="6753225" y="2686050"/>
            <a:ext cx="762000" cy="914400"/>
            <a:chOff x="4254" y="1692"/>
            <a:chExt cx="480" cy="576"/>
          </a:xfrm>
        </p:grpSpPr>
        <p:sp>
          <p:nvSpPr>
            <p:cNvPr id="28757" name="Line 85"/>
            <p:cNvSpPr>
              <a:spLocks noChangeShapeType="1"/>
            </p:cNvSpPr>
            <p:nvPr/>
          </p:nvSpPr>
          <p:spPr bwMode="auto">
            <a:xfrm>
              <a:off x="4254" y="1692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818" name="Text Box 146"/>
            <p:cNvSpPr txBox="1">
              <a:spLocks noChangeArrowheads="1"/>
            </p:cNvSpPr>
            <p:nvPr/>
          </p:nvSpPr>
          <p:spPr bwMode="auto">
            <a:xfrm>
              <a:off x="4608" y="2016"/>
              <a:ext cx="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</p:grpSp>
      <p:sp>
        <p:nvSpPr>
          <p:cNvPr id="28832" name="AutoShape 160"/>
          <p:cNvSpPr>
            <a:spLocks noChangeArrowheads="1"/>
          </p:cNvSpPr>
          <p:nvPr/>
        </p:nvSpPr>
        <p:spPr bwMode="auto">
          <a:xfrm>
            <a:off x="152400" y="4038600"/>
            <a:ext cx="685800" cy="381000"/>
          </a:xfrm>
          <a:prstGeom prst="wedgeRoundRectCallout">
            <a:avLst>
              <a:gd name="adj1" fmla="val 55556"/>
              <a:gd name="adj2" fmla="val 8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o-RO" sz="1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Nr. arc curent</a:t>
            </a:r>
            <a:endParaRPr lang="en-US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833" name="AutoShape 161"/>
          <p:cNvSpPr>
            <a:spLocks noChangeArrowheads="1"/>
          </p:cNvSpPr>
          <p:nvPr/>
        </p:nvSpPr>
        <p:spPr bwMode="auto">
          <a:xfrm>
            <a:off x="152400" y="4800600"/>
            <a:ext cx="838200" cy="381000"/>
          </a:xfrm>
          <a:prstGeom prst="wedgeRoundRectCallout">
            <a:avLst>
              <a:gd name="adj1" fmla="val 100000"/>
              <a:gd name="adj2" fmla="val -525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o-RO" sz="1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Nr. arce selectate</a:t>
            </a:r>
            <a:endParaRPr lang="en-US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834" name="AutoShape 162"/>
          <p:cNvSpPr>
            <a:spLocks noChangeArrowheads="1"/>
          </p:cNvSpPr>
          <p:nvPr/>
        </p:nvSpPr>
        <p:spPr bwMode="auto">
          <a:xfrm>
            <a:off x="1447800" y="4114800"/>
            <a:ext cx="685800" cy="381000"/>
          </a:xfrm>
          <a:prstGeom prst="wedgeRoundRectCallout">
            <a:avLst>
              <a:gd name="adj1" fmla="val 29167"/>
              <a:gd name="adj2" fmla="val 75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o-RO" sz="1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Arc curent</a:t>
            </a:r>
            <a:endParaRPr lang="en-US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835" name="AutoShape 163"/>
          <p:cNvSpPr>
            <a:spLocks noChangeArrowheads="1"/>
          </p:cNvSpPr>
          <p:nvPr/>
        </p:nvSpPr>
        <p:spPr bwMode="auto">
          <a:xfrm>
            <a:off x="2286000" y="4114800"/>
            <a:ext cx="685800" cy="381000"/>
          </a:xfrm>
          <a:prstGeom prst="wedgeRoundRectCallout">
            <a:avLst>
              <a:gd name="adj1" fmla="val 26389"/>
              <a:gd name="adj2" fmla="val 13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o-RO" sz="1000" b="1">
                <a:effectLst>
                  <a:outerShdw blurRad="38100" dist="38100" dir="2700000" algn="tl">
                    <a:srgbClr val="FFFFFF"/>
                  </a:outerShdw>
                </a:effectLst>
              </a:rPr>
              <a:t>Vectorul Tata</a:t>
            </a:r>
            <a:endParaRPr lang="en-US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836" name="Text Box 164"/>
          <p:cNvSpPr txBox="1">
            <a:spLocks noChangeArrowheads="1"/>
          </p:cNvSpPr>
          <p:nvPr/>
        </p:nvSpPr>
        <p:spPr bwMode="auto">
          <a:xfrm>
            <a:off x="5715000" y="990600"/>
            <a:ext cx="457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</a:p>
        </p:txBody>
      </p:sp>
      <p:grpSp>
        <p:nvGrpSpPr>
          <p:cNvPr id="28842" name="Group 170"/>
          <p:cNvGrpSpPr>
            <a:grpSpLocks/>
          </p:cNvGrpSpPr>
          <p:nvPr/>
        </p:nvGrpSpPr>
        <p:grpSpPr bwMode="auto">
          <a:xfrm>
            <a:off x="1066800" y="1249363"/>
            <a:ext cx="7848600" cy="4389437"/>
            <a:chOff x="672" y="787"/>
            <a:chExt cx="4944" cy="2765"/>
          </a:xfrm>
        </p:grpSpPr>
        <p:sp>
          <p:nvSpPr>
            <p:cNvPr id="28726" name="Rectangle 54"/>
            <p:cNvSpPr>
              <a:spLocks noChangeArrowheads="1"/>
            </p:cNvSpPr>
            <p:nvPr/>
          </p:nvSpPr>
          <p:spPr bwMode="auto">
            <a:xfrm>
              <a:off x="672" y="3312"/>
              <a:ext cx="494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6" tIns="45718" rIns="91436" bIns="45718"/>
            <a:lstStyle/>
            <a:p>
              <a:pPr marL="341313" indent="-341313" eaLnBrk="0" hangingPunct="0">
                <a:spcBef>
                  <a:spcPct val="20000"/>
                </a:spcBef>
              </a:pPr>
              <a:r>
                <a:rPr lang="en-US" sz="18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1 1 (1,6)  </a:t>
              </a:r>
              <a:r>
                <a:rPr lang="en-US" sz="20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(-2, -2,  2, -1, -1,  1)   2      3</a:t>
              </a:r>
              <a:endParaRPr lang="en-US" sz="1800" b="1">
                <a:solidFill>
                  <a:srgbClr val="FFFFFF"/>
                </a:solidFill>
                <a:effectLst/>
                <a:latin typeface="Courier New" pitchFamily="49" charset="0"/>
              </a:endParaRPr>
            </a:p>
          </p:txBody>
        </p:sp>
        <p:grpSp>
          <p:nvGrpSpPr>
            <p:cNvPr id="28823" name="Group 151"/>
            <p:cNvGrpSpPr>
              <a:grpSpLocks/>
            </p:cNvGrpSpPr>
            <p:nvPr/>
          </p:nvGrpSpPr>
          <p:grpSpPr bwMode="auto">
            <a:xfrm>
              <a:off x="4704" y="1056"/>
              <a:ext cx="96" cy="480"/>
              <a:chOff x="4704" y="1056"/>
              <a:chExt cx="96" cy="480"/>
            </a:xfrm>
          </p:grpSpPr>
          <p:sp>
            <p:nvSpPr>
              <p:cNvPr id="28752" name="Line 80"/>
              <p:cNvSpPr>
                <a:spLocks noChangeShapeType="1"/>
              </p:cNvSpPr>
              <p:nvPr/>
            </p:nvSpPr>
            <p:spPr bwMode="auto">
              <a:xfrm>
                <a:off x="4800" y="1056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9" name="Text Box 87"/>
              <p:cNvSpPr txBox="1">
                <a:spLocks noChangeArrowheads="1"/>
              </p:cNvSpPr>
              <p:nvPr/>
            </p:nvSpPr>
            <p:spPr bwMode="auto">
              <a:xfrm>
                <a:off x="4704" y="1248"/>
                <a:ext cx="9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</p:grpSp>
        <p:sp>
          <p:nvSpPr>
            <p:cNvPr id="28837" name="Text Box 165"/>
            <p:cNvSpPr txBox="1">
              <a:spLocks noChangeArrowheads="1"/>
            </p:cNvSpPr>
            <p:nvPr/>
          </p:nvSpPr>
          <p:spPr bwMode="auto">
            <a:xfrm>
              <a:off x="3600" y="787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</a:p>
          </p:txBody>
        </p:sp>
      </p:grpSp>
      <p:grpSp>
        <p:nvGrpSpPr>
          <p:cNvPr id="28843" name="Group 171"/>
          <p:cNvGrpSpPr>
            <a:grpSpLocks/>
          </p:cNvGrpSpPr>
          <p:nvPr/>
        </p:nvGrpSpPr>
        <p:grpSpPr bwMode="auto">
          <a:xfrm>
            <a:off x="1066800" y="1630363"/>
            <a:ext cx="7848600" cy="4237037"/>
            <a:chOff x="672" y="1027"/>
            <a:chExt cx="4944" cy="2669"/>
          </a:xfrm>
        </p:grpSpPr>
        <p:grpSp>
          <p:nvGrpSpPr>
            <p:cNvPr id="28825" name="Group 153"/>
            <p:cNvGrpSpPr>
              <a:grpSpLocks/>
            </p:cNvGrpSpPr>
            <p:nvPr/>
          </p:nvGrpSpPr>
          <p:grpSpPr bwMode="auto">
            <a:xfrm>
              <a:off x="4080" y="1728"/>
              <a:ext cx="96" cy="528"/>
              <a:chOff x="4080" y="1728"/>
              <a:chExt cx="96" cy="528"/>
            </a:xfrm>
          </p:grpSpPr>
          <p:sp>
            <p:nvSpPr>
              <p:cNvPr id="28756" name="Line 84"/>
              <p:cNvSpPr>
                <a:spLocks noChangeShapeType="1"/>
              </p:cNvSpPr>
              <p:nvPr/>
            </p:nvSpPr>
            <p:spPr bwMode="auto">
              <a:xfrm>
                <a:off x="4176" y="1728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0" name="Text Box 88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9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</p:grpSp>
        <p:sp>
          <p:nvSpPr>
            <p:cNvPr id="28768" name="Rectangle 96"/>
            <p:cNvSpPr>
              <a:spLocks noChangeArrowheads="1"/>
            </p:cNvSpPr>
            <p:nvPr/>
          </p:nvSpPr>
          <p:spPr bwMode="auto">
            <a:xfrm>
              <a:off x="672" y="3456"/>
              <a:ext cx="494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6" tIns="45718" rIns="91436" bIns="45718"/>
            <a:lstStyle/>
            <a:p>
              <a:pPr marL="341313" indent="-341313" eaLnBrk="0" hangingPunct="0">
                <a:spcBef>
                  <a:spcPct val="20000"/>
                </a:spcBef>
              </a:pPr>
              <a:r>
                <a:rPr lang="en-US" sz="18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2 2 (2,4)  </a:t>
              </a:r>
              <a:r>
                <a:rPr lang="en-US" sz="20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(-2, -3,  2,  2, -1,  1)   2      5</a:t>
              </a:r>
              <a:endParaRPr lang="en-US" sz="1800" b="1">
                <a:solidFill>
                  <a:srgbClr val="FFFFFF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28838" name="Text Box 166"/>
            <p:cNvSpPr txBox="1">
              <a:spLocks noChangeArrowheads="1"/>
            </p:cNvSpPr>
            <p:nvPr/>
          </p:nvSpPr>
          <p:spPr bwMode="auto">
            <a:xfrm>
              <a:off x="3600" y="1027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</a:p>
          </p:txBody>
        </p:sp>
      </p:grpSp>
      <p:grpSp>
        <p:nvGrpSpPr>
          <p:cNvPr id="28844" name="Group 172"/>
          <p:cNvGrpSpPr>
            <a:grpSpLocks/>
          </p:cNvGrpSpPr>
          <p:nvPr/>
        </p:nvGrpSpPr>
        <p:grpSpPr bwMode="auto">
          <a:xfrm>
            <a:off x="1066800" y="1524000"/>
            <a:ext cx="7848600" cy="4572000"/>
            <a:chOff x="672" y="960"/>
            <a:chExt cx="4944" cy="2880"/>
          </a:xfrm>
        </p:grpSpPr>
        <p:grpSp>
          <p:nvGrpSpPr>
            <p:cNvPr id="28824" name="Group 152"/>
            <p:cNvGrpSpPr>
              <a:grpSpLocks/>
            </p:cNvGrpSpPr>
            <p:nvPr/>
          </p:nvGrpSpPr>
          <p:grpSpPr bwMode="auto">
            <a:xfrm>
              <a:off x="4896" y="960"/>
              <a:ext cx="528" cy="576"/>
              <a:chOff x="4896" y="960"/>
              <a:chExt cx="528" cy="576"/>
            </a:xfrm>
          </p:grpSpPr>
          <p:sp>
            <p:nvSpPr>
              <p:cNvPr id="28753" name="Line 81"/>
              <p:cNvSpPr>
                <a:spLocks noChangeShapeType="1"/>
              </p:cNvSpPr>
              <p:nvPr/>
            </p:nvSpPr>
            <p:spPr bwMode="auto">
              <a:xfrm>
                <a:off x="4896" y="960"/>
                <a:ext cx="52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65" name="Text Box 93"/>
              <p:cNvSpPr txBox="1">
                <a:spLocks noChangeArrowheads="1"/>
              </p:cNvSpPr>
              <p:nvPr/>
            </p:nvSpPr>
            <p:spPr bwMode="auto">
              <a:xfrm>
                <a:off x="5184" y="1152"/>
                <a:ext cx="9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</p:grpSp>
        <p:sp>
          <p:nvSpPr>
            <p:cNvPr id="28770" name="Rectangle 98"/>
            <p:cNvSpPr>
              <a:spLocks noChangeArrowheads="1"/>
            </p:cNvSpPr>
            <p:nvPr/>
          </p:nvSpPr>
          <p:spPr bwMode="auto">
            <a:xfrm>
              <a:off x="672" y="3600"/>
              <a:ext cx="494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6" tIns="45718" rIns="91436" bIns="45718"/>
            <a:lstStyle/>
            <a:p>
              <a:pPr marL="341313" indent="-341313" eaLnBrk="0" hangingPunct="0">
                <a:spcBef>
                  <a:spcPct val="20000"/>
                </a:spcBef>
              </a:pPr>
              <a:r>
                <a:rPr lang="en-US" sz="18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3 3 (1,5)  </a:t>
              </a:r>
              <a:r>
                <a:rPr lang="en-US" sz="20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(-3, -3,  2,  2,  1,  1)   3      8</a:t>
              </a:r>
              <a:endParaRPr lang="en-US" sz="1800" b="1">
                <a:solidFill>
                  <a:srgbClr val="FFFFFF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28839" name="Text Box 167"/>
            <p:cNvSpPr txBox="1">
              <a:spLocks noChangeArrowheads="1"/>
            </p:cNvSpPr>
            <p:nvPr/>
          </p:nvSpPr>
          <p:spPr bwMode="auto">
            <a:xfrm>
              <a:off x="3600" y="1248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</a:p>
          </p:txBody>
        </p:sp>
      </p:grpSp>
      <p:grpSp>
        <p:nvGrpSpPr>
          <p:cNvPr id="28847" name="Group 175"/>
          <p:cNvGrpSpPr>
            <a:grpSpLocks/>
          </p:cNvGrpSpPr>
          <p:nvPr/>
        </p:nvGrpSpPr>
        <p:grpSpPr bwMode="auto">
          <a:xfrm>
            <a:off x="1066800" y="1600200"/>
            <a:ext cx="7848600" cy="4953000"/>
            <a:chOff x="672" y="1008"/>
            <a:chExt cx="4944" cy="3120"/>
          </a:xfrm>
        </p:grpSpPr>
        <p:grpSp>
          <p:nvGrpSpPr>
            <p:cNvPr id="28822" name="Group 150"/>
            <p:cNvGrpSpPr>
              <a:grpSpLocks/>
            </p:cNvGrpSpPr>
            <p:nvPr/>
          </p:nvGrpSpPr>
          <p:grpSpPr bwMode="auto">
            <a:xfrm>
              <a:off x="4224" y="1008"/>
              <a:ext cx="480" cy="528"/>
              <a:chOff x="4224" y="1008"/>
              <a:chExt cx="480" cy="528"/>
            </a:xfrm>
          </p:grpSpPr>
          <p:sp>
            <p:nvSpPr>
              <p:cNvPr id="28751" name="Line 79"/>
              <p:cNvSpPr>
                <a:spLocks noChangeShapeType="1"/>
              </p:cNvSpPr>
              <p:nvPr/>
            </p:nvSpPr>
            <p:spPr bwMode="auto">
              <a:xfrm flipH="1">
                <a:off x="4224" y="1008"/>
                <a:ext cx="48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58" name="Text Box 86"/>
              <p:cNvSpPr txBox="1">
                <a:spLocks noChangeArrowheads="1"/>
              </p:cNvSpPr>
              <p:nvPr/>
            </p:nvSpPr>
            <p:spPr bwMode="auto">
              <a:xfrm>
                <a:off x="4368" y="1152"/>
                <a:ext cx="9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</p:grpSp>
        <p:sp>
          <p:nvSpPr>
            <p:cNvPr id="28773" name="Rectangle 101"/>
            <p:cNvSpPr>
              <a:spLocks noChangeArrowheads="1"/>
            </p:cNvSpPr>
            <p:nvPr/>
          </p:nvSpPr>
          <p:spPr bwMode="auto">
            <a:xfrm>
              <a:off x="672" y="3888"/>
              <a:ext cx="494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6" tIns="45718" rIns="91436" bIns="45718"/>
            <a:lstStyle/>
            <a:p>
              <a:pPr marL="341313" indent="-341313" eaLnBrk="0" hangingPunct="0">
                <a:spcBef>
                  <a:spcPct val="20000"/>
                </a:spcBef>
              </a:pPr>
              <a:r>
                <a:rPr lang="en-US" sz="18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5 4 (1,2)  </a:t>
              </a:r>
              <a:r>
                <a:rPr lang="en-US" sz="20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(-6,  1,  2,  2,  1,  1)   4     12</a:t>
              </a:r>
            </a:p>
          </p:txBody>
        </p:sp>
        <p:sp>
          <p:nvSpPr>
            <p:cNvPr id="28840" name="Text Box 168"/>
            <p:cNvSpPr txBox="1">
              <a:spLocks noChangeArrowheads="1"/>
            </p:cNvSpPr>
            <p:nvPr/>
          </p:nvSpPr>
          <p:spPr bwMode="auto">
            <a:xfrm>
              <a:off x="3600" y="1680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</a:p>
          </p:txBody>
        </p:sp>
      </p:grpSp>
      <p:grpSp>
        <p:nvGrpSpPr>
          <p:cNvPr id="28846" name="Group 174"/>
          <p:cNvGrpSpPr>
            <a:grpSpLocks/>
          </p:cNvGrpSpPr>
          <p:nvPr/>
        </p:nvGrpSpPr>
        <p:grpSpPr bwMode="auto">
          <a:xfrm>
            <a:off x="1066800" y="2316163"/>
            <a:ext cx="7848600" cy="4008437"/>
            <a:chOff x="672" y="1459"/>
            <a:chExt cx="4944" cy="2525"/>
          </a:xfrm>
        </p:grpSpPr>
        <p:sp>
          <p:nvSpPr>
            <p:cNvPr id="28772" name="Rectangle 100"/>
            <p:cNvSpPr>
              <a:spLocks noChangeArrowheads="1"/>
            </p:cNvSpPr>
            <p:nvPr/>
          </p:nvSpPr>
          <p:spPr bwMode="auto">
            <a:xfrm>
              <a:off x="672" y="3744"/>
              <a:ext cx="494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6" tIns="45718" rIns="91436" bIns="45718"/>
            <a:lstStyle/>
            <a:p>
              <a:pPr marL="341313" indent="-341313" eaLnBrk="0" hangingPunct="0">
                <a:spcBef>
                  <a:spcPct val="20000"/>
                </a:spcBef>
              </a:pPr>
              <a:r>
                <a:rPr lang="en-US" sz="18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4 3 (3,4)  </a:t>
              </a:r>
              <a:r>
                <a:rPr lang="en-US" sz="2000" b="1">
                  <a:solidFill>
                    <a:srgbClr val="FFFFFF"/>
                  </a:solidFill>
                  <a:effectLst/>
                  <a:latin typeface="Courier New" pitchFamily="49" charset="0"/>
                </a:rPr>
                <a:t>                                  8</a:t>
              </a:r>
            </a:p>
          </p:txBody>
        </p:sp>
        <p:sp>
          <p:nvSpPr>
            <p:cNvPr id="28841" name="Text Box 169"/>
            <p:cNvSpPr txBox="1">
              <a:spLocks noChangeArrowheads="1"/>
            </p:cNvSpPr>
            <p:nvPr/>
          </p:nvSpPr>
          <p:spPr bwMode="auto">
            <a:xfrm>
              <a:off x="3600" y="1459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</a:p>
          </p:txBody>
        </p:sp>
      </p:grpSp>
      <p:sp>
        <p:nvSpPr>
          <p:cNvPr id="28845" name="Line 173"/>
          <p:cNvSpPr>
            <a:spLocks noChangeShapeType="1"/>
          </p:cNvSpPr>
          <p:nvPr/>
        </p:nvSpPr>
        <p:spPr bwMode="auto">
          <a:xfrm flipH="1">
            <a:off x="5181600" y="25527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8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8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8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8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727" grpId="0" animBg="1"/>
      <p:bldP spid="28769" grpId="0" animBg="1"/>
      <p:bldP spid="28771" grpId="0" animBg="1"/>
      <p:bldP spid="28817" grpId="0" animBg="1"/>
      <p:bldP spid="28724" grpId="0"/>
      <p:bldP spid="28725" grpId="0" animBg="1"/>
      <p:bldP spid="28832" grpId="0" animBg="1"/>
      <p:bldP spid="28833" grpId="0" animBg="1"/>
      <p:bldP spid="28834" grpId="0" animBg="1"/>
      <p:bldP spid="28835" grpId="0" animBg="1"/>
      <p:bldP spid="28836" grpId="0"/>
      <p:bldP spid="2884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Func</a:t>
            </a:r>
            <a:r>
              <a:rPr lang="ro-RO"/>
              <a:t>ţie pentru determinarea rădăcinii</a:t>
            </a:r>
            <a:endParaRPr lang="en-US"/>
          </a:p>
          <a:p>
            <a:endParaRPr lang="ro-RO"/>
          </a:p>
          <a:p>
            <a:pPr>
              <a:buFontTx/>
              <a:buNone/>
            </a:pPr>
            <a:r>
              <a:rPr lang="ro-RO" sz="2000" b="1">
                <a:latin typeface="Courier New" pitchFamily="49" charset="0"/>
              </a:rPr>
              <a:t>int radacina(int v,int tata</a:t>
            </a:r>
            <a:r>
              <a:rPr lang="en-US" sz="2000" b="1">
                <a:latin typeface="Courier New" pitchFamily="49" charset="0"/>
              </a:rPr>
              <a:t>[]</a:t>
            </a:r>
            <a:r>
              <a:rPr lang="ro-RO" sz="2000" b="1">
                <a:latin typeface="Courier New" pitchFamily="49" charset="0"/>
              </a:rPr>
              <a:t>)</a:t>
            </a:r>
          </a:p>
          <a:p>
            <a:pPr>
              <a:buFontTx/>
              <a:buNone/>
            </a:pPr>
            <a:r>
              <a:rPr lang="ro-RO" sz="2000" b="1">
                <a:latin typeface="Courier New" pitchFamily="49" charset="0"/>
              </a:rPr>
              <a:t>{ int u = v;</a:t>
            </a:r>
          </a:p>
          <a:p>
            <a:pPr>
              <a:buFontTx/>
              <a:buNone/>
            </a:pPr>
            <a:r>
              <a:rPr lang="ro-RO" sz="2000" b="1">
                <a:latin typeface="Courier New" pitchFamily="49" charset="0"/>
              </a:rPr>
              <a:t>  while(tata[u] &gt;= 0) </a:t>
            </a:r>
          </a:p>
          <a:p>
            <a:pPr>
              <a:buFontTx/>
              <a:buNone/>
            </a:pPr>
            <a:r>
              <a:rPr lang="ro-RO" sz="2000" b="1">
                <a:latin typeface="Courier New" pitchFamily="49" charset="0"/>
              </a:rPr>
              <a:t>		u = tata[u];</a:t>
            </a:r>
          </a:p>
          <a:p>
            <a:pPr>
              <a:buFontTx/>
              <a:buNone/>
            </a:pPr>
            <a:r>
              <a:rPr lang="ro-RO" sz="2000" b="1">
                <a:latin typeface="Courier New" pitchFamily="49" charset="0"/>
              </a:rPr>
              <a:t>  return u; </a:t>
            </a:r>
          </a:p>
          <a:p>
            <a:pPr>
              <a:buFontTx/>
              <a:buNone/>
            </a:pPr>
            <a:r>
              <a:rPr lang="ro-RO" sz="2000" b="1"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sz="2000" b="1">
                <a:latin typeface="Courier New" pitchFamily="49" charset="0"/>
              </a:rPr>
              <a:t>Ex.: v = 4</a:t>
            </a:r>
          </a:p>
          <a:p>
            <a:pPr>
              <a:buFontTx/>
              <a:buNone/>
            </a:pPr>
            <a:r>
              <a:rPr lang="en-US" sz="2000" b="1">
                <a:latin typeface="Courier New" pitchFamily="49" charset="0"/>
              </a:rPr>
              <a:t>u = 4 tata[4]=2</a:t>
            </a:r>
          </a:p>
          <a:p>
            <a:pPr>
              <a:buFontTx/>
              <a:buNone/>
            </a:pPr>
            <a:r>
              <a:rPr lang="en-US" sz="2000" b="1">
                <a:latin typeface="Courier New" pitchFamily="49" charset="0"/>
              </a:rPr>
              <a:t>u = 2 tata[2]=1</a:t>
            </a:r>
          </a:p>
          <a:p>
            <a:pPr>
              <a:buFontTx/>
              <a:buNone/>
            </a:pPr>
            <a:r>
              <a:rPr lang="en-US" sz="2000" b="1">
                <a:latin typeface="Courier New" pitchFamily="49" charset="0"/>
              </a:rPr>
              <a:t>u =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tata[1]=-6 &lt; 0</a:t>
            </a:r>
          </a:p>
          <a:p>
            <a:pPr>
              <a:buFontTx/>
              <a:buNone/>
            </a:pPr>
            <a:endParaRPr lang="en-US" sz="2000" b="1">
              <a:latin typeface="Courier New" pitchFamily="49" charset="0"/>
            </a:endParaRPr>
          </a:p>
          <a:p>
            <a:pPr>
              <a:buFontTx/>
              <a:buNone/>
            </a:pPr>
            <a:endParaRPr lang="en-US" sz="2000" b="1">
              <a:latin typeface="Courier New" pitchFamily="49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Algoritmul lui Kruskal</a:t>
            </a:r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029200" y="4648200"/>
            <a:ext cx="388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marL="341313" indent="-341313" eaLnBrk="0" hangingPunct="0">
              <a:spcBef>
                <a:spcPct val="20000"/>
              </a:spcBef>
            </a:pPr>
            <a:r>
              <a:rPr lang="en-US" sz="1800" b="1">
                <a:solidFill>
                  <a:srgbClr val="FFFF00"/>
                </a:solidFill>
                <a:effectLst/>
                <a:latin typeface="Courier New" pitchFamily="49" charset="0"/>
              </a:rPr>
              <a:t>	1   2    3   4    5   6</a:t>
            </a:r>
          </a:p>
          <a:p>
            <a:pPr marL="341313" indent="-341313" eaLnBrk="0" hangingPunct="0">
              <a:spcBef>
                <a:spcPct val="20000"/>
              </a:spcBef>
            </a:pPr>
            <a:r>
              <a:rPr lang="en-US" sz="2000" b="1">
                <a:solidFill>
                  <a:srgbClr val="FFFFFF"/>
                </a:solidFill>
                <a:effectLst/>
                <a:latin typeface="Courier New" pitchFamily="49" charset="0"/>
              </a:rPr>
              <a:t>(-6,  1,  2,  2,  1,  1)</a:t>
            </a: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7315200" y="4267200"/>
            <a:ext cx="0" cy="381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6096000" y="4267200"/>
            <a:ext cx="0" cy="381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5486400" y="4267200"/>
            <a:ext cx="0" cy="381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5372100" y="467677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  <p:bldP spid="29701" grpId="0"/>
      <p:bldP spid="29712" grpId="0" animBg="1"/>
      <p:bldP spid="29713" grpId="0" animBg="1"/>
      <p:bldP spid="29714" grpId="0" animBg="1"/>
      <p:bldP spid="297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Algoritmul lui Kruskal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2225"/>
            <a:ext cx="7551738" cy="49561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int kruskal(int a[][3],int nm, int nv, int b</a:t>
            </a:r>
            <a:r>
              <a:rPr lang="en-US" sz="1700" b="1">
                <a:latin typeface="Courier New" pitchFamily="49" charset="0"/>
              </a:rPr>
              <a:t>[][3]</a:t>
            </a:r>
            <a:r>
              <a:rPr lang="ro-RO" sz="1700" b="1"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{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int tata[50],i,j</a:t>
            </a:r>
            <a:r>
              <a:rPr lang="en-US" sz="1700" b="1">
                <a:latin typeface="Courier New" pitchFamily="49" charset="0"/>
              </a:rPr>
              <a:t>, v1, v2, r1, r2</a:t>
            </a:r>
            <a:r>
              <a:rPr lang="ro-RO" sz="1700" b="1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</a:t>
            </a:r>
            <a:r>
              <a:rPr lang="ro-RO" sz="1700" b="1">
                <a:latin typeface="Courier New" pitchFamily="49" charset="0"/>
              </a:rPr>
              <a:t>int c=0;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</a:t>
            </a:r>
            <a:r>
              <a:rPr lang="ro-RO" sz="1700" b="1">
                <a:latin typeface="Courier New" pitchFamily="49" charset="0"/>
              </a:rPr>
              <a:t>for(i=0;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i&lt;nv;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i++)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tata[i]=-1;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</a:t>
            </a:r>
            <a:r>
              <a:rPr lang="ro-RO" sz="1700" b="1">
                <a:latin typeface="Courier New" pitchFamily="49" charset="0"/>
              </a:rPr>
              <a:t>for(</a:t>
            </a:r>
            <a:r>
              <a:rPr lang="en-US" sz="1700" b="1">
                <a:latin typeface="Courier New" pitchFamily="49" charset="0"/>
              </a:rPr>
              <a:t>i</a:t>
            </a:r>
            <a:r>
              <a:rPr lang="ro-RO" sz="1700" b="1">
                <a:latin typeface="Courier New" pitchFamily="49" charset="0"/>
              </a:rPr>
              <a:t>=</a:t>
            </a:r>
            <a:r>
              <a:rPr lang="en-US" sz="1700" b="1">
                <a:latin typeface="Courier New" pitchFamily="49" charset="0"/>
              </a:rPr>
              <a:t>j</a:t>
            </a:r>
            <a:r>
              <a:rPr lang="ro-RO" sz="1700" b="1">
                <a:latin typeface="Courier New" pitchFamily="49" charset="0"/>
              </a:rPr>
              <a:t>=0;</a:t>
            </a:r>
            <a:r>
              <a:rPr lang="en-US" sz="1700" b="1">
                <a:latin typeface="Courier New" pitchFamily="49" charset="0"/>
              </a:rPr>
              <a:t> j</a:t>
            </a:r>
            <a:r>
              <a:rPr lang="ro-RO" sz="1700" b="1">
                <a:latin typeface="Courier New" pitchFamily="49" charset="0"/>
              </a:rPr>
              <a:t>&lt;nv-1;</a:t>
            </a:r>
            <a:r>
              <a:rPr lang="en-US" sz="1700" b="1">
                <a:latin typeface="Courier New" pitchFamily="49" charset="0"/>
              </a:rPr>
              <a:t> i</a:t>
            </a:r>
            <a:r>
              <a:rPr lang="ro-RO" sz="1700" b="1">
                <a:latin typeface="Courier New" pitchFamily="49" charset="0"/>
              </a:rPr>
              <a:t>++)</a:t>
            </a:r>
            <a:endParaRPr lang="en-US" sz="17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</a:t>
            </a:r>
            <a:r>
              <a:rPr lang="ro-RO" sz="1700" b="1">
                <a:latin typeface="Courier New" pitchFamily="49" charset="0"/>
              </a:rPr>
              <a:t>{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solidFill>
                  <a:srgbClr val="FFFF00"/>
                </a:solidFill>
                <a:latin typeface="Courier New" pitchFamily="49" charset="0"/>
              </a:rPr>
              <a:t>v1</a:t>
            </a:r>
            <a:r>
              <a:rPr lang="ro-RO" sz="1700" b="1">
                <a:latin typeface="Courier New" pitchFamily="49" charset="0"/>
              </a:rPr>
              <a:t>=a[</a:t>
            </a:r>
            <a:r>
              <a:rPr lang="en-US" sz="1700" b="1">
                <a:latin typeface="Courier New" pitchFamily="49" charset="0"/>
              </a:rPr>
              <a:t>i</a:t>
            </a:r>
            <a:r>
              <a:rPr lang="ro-RO" sz="1700" b="1">
                <a:latin typeface="Courier New" pitchFamily="49" charset="0"/>
              </a:rPr>
              <a:t>][0]; </a:t>
            </a:r>
            <a:r>
              <a:rPr lang="ro-RO" sz="1700" b="1">
                <a:solidFill>
                  <a:srgbClr val="FFFF00"/>
                </a:solidFill>
                <a:latin typeface="Courier New" pitchFamily="49" charset="0"/>
              </a:rPr>
              <a:t>v2</a:t>
            </a:r>
            <a:r>
              <a:rPr lang="ro-RO" sz="1700" b="1">
                <a:latin typeface="Courier New" pitchFamily="49" charset="0"/>
              </a:rPr>
              <a:t>=a[</a:t>
            </a:r>
            <a:r>
              <a:rPr lang="en-US" sz="1700" b="1">
                <a:latin typeface="Courier New" pitchFamily="49" charset="0"/>
              </a:rPr>
              <a:t>i</a:t>
            </a:r>
            <a:r>
              <a:rPr lang="ro-RO" sz="1700" b="1">
                <a:latin typeface="Courier New" pitchFamily="49" charset="0"/>
              </a:rPr>
              <a:t>][1];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  </a:t>
            </a:r>
            <a:r>
              <a:rPr lang="en-US" sz="1700" b="1">
                <a:latin typeface="Courier New" pitchFamily="49" charset="0"/>
              </a:rPr>
              <a:t>  </a:t>
            </a:r>
            <a:r>
              <a:rPr lang="en-US" sz="1700" b="1">
                <a:solidFill>
                  <a:srgbClr val="FFFF00"/>
                </a:solidFill>
                <a:latin typeface="Courier New" pitchFamily="49" charset="0"/>
              </a:rPr>
              <a:t>r1</a:t>
            </a:r>
            <a:r>
              <a:rPr lang="ro-RO" sz="1700" b="1">
                <a:latin typeface="Courier New" pitchFamily="49" charset="0"/>
              </a:rPr>
              <a:t>=radacina(v</a:t>
            </a:r>
            <a:r>
              <a:rPr lang="en-US" sz="1700" b="1">
                <a:latin typeface="Courier New" pitchFamily="49" charset="0"/>
              </a:rPr>
              <a:t>1</a:t>
            </a:r>
            <a:r>
              <a:rPr lang="ro-RO" sz="1700" b="1">
                <a:latin typeface="Courier New" pitchFamily="49" charset="0"/>
              </a:rPr>
              <a:t>,tata);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FFFF00"/>
                </a:solidFill>
                <a:latin typeface="Courier New" pitchFamily="49" charset="0"/>
              </a:rPr>
              <a:t>r2</a:t>
            </a:r>
            <a:r>
              <a:rPr lang="ro-RO" sz="1700" b="1">
                <a:latin typeface="Courier New" pitchFamily="49" charset="0"/>
              </a:rPr>
              <a:t>=radacina(v</a:t>
            </a:r>
            <a:r>
              <a:rPr lang="en-US" sz="1700" b="1">
                <a:latin typeface="Courier New" pitchFamily="49" charset="0"/>
              </a:rPr>
              <a:t>2</a:t>
            </a:r>
            <a:r>
              <a:rPr lang="ro-RO" sz="1700" b="1">
                <a:latin typeface="Courier New" pitchFamily="49" charset="0"/>
              </a:rPr>
              <a:t>,tata);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  </a:t>
            </a:r>
            <a:r>
              <a:rPr lang="en-US" sz="1700" b="1">
                <a:latin typeface="Courier New" pitchFamily="49" charset="0"/>
              </a:rPr>
              <a:t>  </a:t>
            </a:r>
            <a:r>
              <a:rPr lang="ro-RO" sz="1700" b="1">
                <a:latin typeface="Courier New" pitchFamily="49" charset="0"/>
              </a:rPr>
              <a:t>if(</a:t>
            </a:r>
            <a:r>
              <a:rPr lang="en-US" sz="1700" b="1">
                <a:latin typeface="Courier New" pitchFamily="49" charset="0"/>
              </a:rPr>
              <a:t> r1 != r2</a:t>
            </a:r>
            <a:r>
              <a:rPr lang="ro-RO" sz="1700" b="1">
                <a:latin typeface="Courier New" pitchFamily="49" charset="0"/>
              </a:rPr>
              <a:t> )</a:t>
            </a:r>
            <a:endParaRPr lang="en-US" sz="17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  </a:t>
            </a:r>
            <a:r>
              <a:rPr lang="ro-RO" sz="1700" b="1">
                <a:latin typeface="Courier New" pitchFamily="49" charset="0"/>
              </a:rPr>
              <a:t>{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if( tata[</a:t>
            </a:r>
            <a:r>
              <a:rPr lang="en-US" sz="1700" b="1">
                <a:latin typeface="Courier New" pitchFamily="49" charset="0"/>
              </a:rPr>
              <a:t>r1</a:t>
            </a:r>
            <a:r>
              <a:rPr lang="ro-RO" sz="1700" b="1">
                <a:latin typeface="Courier New" pitchFamily="49" charset="0"/>
              </a:rPr>
              <a:t>]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&lt;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tata[</a:t>
            </a:r>
            <a:r>
              <a:rPr lang="en-US" sz="1700" b="1">
                <a:latin typeface="Courier New" pitchFamily="49" charset="0"/>
              </a:rPr>
              <a:t>r2</a:t>
            </a:r>
            <a:r>
              <a:rPr lang="ro-RO" sz="1700" b="1">
                <a:latin typeface="Courier New" pitchFamily="49" charset="0"/>
              </a:rPr>
              <a:t>] )</a:t>
            </a:r>
            <a:endParaRPr lang="en-US" sz="17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    </a:t>
            </a:r>
            <a:r>
              <a:rPr lang="ro-RO" sz="1700" b="1">
                <a:latin typeface="Courier New" pitchFamily="49" charset="0"/>
              </a:rPr>
              <a:t>{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tata[</a:t>
            </a:r>
            <a:r>
              <a:rPr lang="en-US" sz="1700" b="1">
                <a:latin typeface="Courier New" pitchFamily="49" charset="0"/>
              </a:rPr>
              <a:t>r1</a:t>
            </a:r>
            <a:r>
              <a:rPr lang="ro-RO" sz="1700" b="1">
                <a:latin typeface="Courier New" pitchFamily="49" charset="0"/>
              </a:rPr>
              <a:t>]+=tata[</a:t>
            </a:r>
            <a:r>
              <a:rPr lang="en-US" sz="1700" b="1">
                <a:latin typeface="Courier New" pitchFamily="49" charset="0"/>
              </a:rPr>
              <a:t>r2</a:t>
            </a:r>
            <a:r>
              <a:rPr lang="ro-RO" sz="1700" b="1">
                <a:latin typeface="Courier New" pitchFamily="49" charset="0"/>
              </a:rPr>
              <a:t>];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tata[</a:t>
            </a:r>
            <a:r>
              <a:rPr lang="en-US" sz="1700" b="1">
                <a:latin typeface="Courier New" pitchFamily="49" charset="0"/>
              </a:rPr>
              <a:t>r2</a:t>
            </a:r>
            <a:r>
              <a:rPr lang="ro-RO" sz="1700" b="1">
                <a:latin typeface="Courier New" pitchFamily="49" charset="0"/>
              </a:rPr>
              <a:t>]=</a:t>
            </a:r>
            <a:r>
              <a:rPr lang="en-US" sz="1700" b="1">
                <a:latin typeface="Courier New" pitchFamily="49" charset="0"/>
              </a:rPr>
              <a:t>r1</a:t>
            </a:r>
            <a:r>
              <a:rPr lang="ro-RO" sz="1700" b="1">
                <a:latin typeface="Courier New" pitchFamily="49" charset="0"/>
              </a:rPr>
              <a:t>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     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else</a:t>
            </a:r>
            <a:endParaRPr lang="en-US" sz="17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    </a:t>
            </a:r>
            <a:r>
              <a:rPr lang="ro-RO" sz="1700" b="1">
                <a:latin typeface="Courier New" pitchFamily="49" charset="0"/>
              </a:rPr>
              <a:t>{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tata[</a:t>
            </a:r>
            <a:r>
              <a:rPr lang="en-US" sz="1700" b="1">
                <a:latin typeface="Courier New" pitchFamily="49" charset="0"/>
              </a:rPr>
              <a:t>r2</a:t>
            </a:r>
            <a:r>
              <a:rPr lang="ro-RO" sz="1700" b="1">
                <a:latin typeface="Courier New" pitchFamily="49" charset="0"/>
              </a:rPr>
              <a:t>]+=tata[</a:t>
            </a:r>
            <a:r>
              <a:rPr lang="en-US" sz="1700" b="1">
                <a:latin typeface="Courier New" pitchFamily="49" charset="0"/>
              </a:rPr>
              <a:t>r1</a:t>
            </a:r>
            <a:r>
              <a:rPr lang="ro-RO" sz="1700" b="1">
                <a:latin typeface="Courier New" pitchFamily="49" charset="0"/>
              </a:rPr>
              <a:t>];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tata[</a:t>
            </a:r>
            <a:r>
              <a:rPr lang="en-US" sz="1700" b="1">
                <a:latin typeface="Courier New" pitchFamily="49" charset="0"/>
              </a:rPr>
              <a:t>r1</a:t>
            </a:r>
            <a:r>
              <a:rPr lang="ro-RO" sz="1700" b="1">
                <a:latin typeface="Courier New" pitchFamily="49" charset="0"/>
              </a:rPr>
              <a:t>]=</a:t>
            </a:r>
            <a:r>
              <a:rPr lang="en-US" sz="1700" b="1">
                <a:latin typeface="Courier New" pitchFamily="49" charset="0"/>
              </a:rPr>
              <a:t>r2</a:t>
            </a:r>
            <a:r>
              <a:rPr lang="ro-RO" sz="1700" b="1">
                <a:latin typeface="Courier New" pitchFamily="49" charset="0"/>
              </a:rPr>
              <a:t>;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700" b="1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    b[j][0]=a[i][0]; b[j][1]=a[i][1]; b[j][2]=a[i][2];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    </a:t>
            </a:r>
            <a:r>
              <a:rPr lang="ro-RO" sz="1700" b="1">
                <a:latin typeface="Courier New" pitchFamily="49" charset="0"/>
              </a:rPr>
              <a:t>c+=a[</a:t>
            </a:r>
            <a:r>
              <a:rPr lang="en-US" sz="1700" b="1">
                <a:latin typeface="Courier New" pitchFamily="49" charset="0"/>
              </a:rPr>
              <a:t>i</a:t>
            </a:r>
            <a:r>
              <a:rPr lang="ro-RO" sz="1700" b="1">
                <a:latin typeface="Courier New" pitchFamily="49" charset="0"/>
              </a:rPr>
              <a:t>][2];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     </a:t>
            </a:r>
            <a:r>
              <a:rPr lang="en-US" sz="1700" b="1">
                <a:latin typeface="Courier New" pitchFamily="49" charset="0"/>
              </a:rPr>
              <a:t> j</a:t>
            </a:r>
            <a:r>
              <a:rPr lang="ro-RO" sz="1700" b="1">
                <a:latin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 </a:t>
            </a:r>
            <a:r>
              <a:rPr lang="en-US" sz="1700" b="1">
                <a:latin typeface="Courier New" pitchFamily="49" charset="0"/>
              </a:rPr>
              <a:t> </a:t>
            </a:r>
            <a:r>
              <a:rPr lang="ro-RO" sz="1700" b="1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700" b="1">
                <a:latin typeface="Courier New" pitchFamily="49" charset="0"/>
              </a:rPr>
              <a:t>  </a:t>
            </a:r>
            <a:r>
              <a:rPr lang="ro-RO" sz="1700" b="1">
                <a:latin typeface="Courier New" pitchFamily="49" charset="0"/>
              </a:rPr>
              <a:t>return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1700" b="1">
                <a:latin typeface="Courier New" pitchFamily="49" charset="0"/>
              </a:rPr>
              <a:t>}</a:t>
            </a:r>
            <a:endParaRPr lang="en-US" sz="17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7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7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07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7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07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pPr algn="ctr"/>
            <a:r>
              <a:rPr lang="en-US" sz="4600" b="1">
                <a:solidFill>
                  <a:srgbClr val="FFFF00"/>
                </a:solidFill>
              </a:rPr>
              <a:t>Spor la </a:t>
            </a:r>
            <a:r>
              <a:rPr lang="ro-RO" sz="4600" b="1">
                <a:solidFill>
                  <a:srgbClr val="FFFF00"/>
                </a:solidFill>
              </a:rPr>
              <a:t>învăţat!</a:t>
            </a:r>
            <a:endParaRPr lang="en-US" sz="46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Structuri arborescente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35075" y="1584325"/>
            <a:ext cx="7604125" cy="4956175"/>
          </a:xfrm>
        </p:spPr>
        <p:txBody>
          <a:bodyPr/>
          <a:lstStyle/>
          <a:p>
            <a:r>
              <a:rPr lang="ro-RO" sz="1900" i="1"/>
              <a:t>Definiţi</a:t>
            </a:r>
            <a:r>
              <a:rPr lang="en-US" sz="1900" i="1"/>
              <a:t>e.</a:t>
            </a:r>
            <a:r>
              <a:rPr lang="ro-RO" sz="1900" i="1"/>
              <a:t> </a:t>
            </a:r>
            <a:r>
              <a:rPr lang="ro-RO" sz="1900"/>
              <a:t>Fie </a:t>
            </a:r>
            <a:r>
              <a:rPr lang="ro-RO" sz="1900" i="1"/>
              <a:t>G</a:t>
            </a:r>
            <a:r>
              <a:rPr lang="ro-RO" sz="1900"/>
              <a:t>=(</a:t>
            </a:r>
            <a:r>
              <a:rPr lang="ro-RO" sz="1900" i="1"/>
              <a:t>V</a:t>
            </a:r>
            <a:r>
              <a:rPr lang="ro-RO" sz="1900"/>
              <a:t>,</a:t>
            </a:r>
            <a:r>
              <a:rPr lang="ro-RO" sz="1900" i="1"/>
              <a:t>E</a:t>
            </a:r>
            <a:r>
              <a:rPr lang="ro-RO" sz="1900"/>
              <a:t>) </a:t>
            </a:r>
            <a:r>
              <a:rPr lang="ro-RO" sz="1900" i="1"/>
              <a:t>graf </a:t>
            </a:r>
            <a:r>
              <a:rPr lang="ro-RO" sz="2100" i="1"/>
              <a:t>arbore</a:t>
            </a:r>
            <a:r>
              <a:rPr lang="ro-RO" sz="1900"/>
              <a:t>. Subgraful </a:t>
            </a:r>
            <a:r>
              <a:rPr lang="ro-RO" sz="1900" i="1"/>
              <a:t>H</a:t>
            </a:r>
            <a:r>
              <a:rPr lang="ro-RO" sz="1900"/>
              <a:t>=(</a:t>
            </a:r>
            <a:r>
              <a:rPr lang="ro-RO" sz="1900" i="1"/>
              <a:t>V</a:t>
            </a:r>
            <a:r>
              <a:rPr lang="ro-RO" sz="1900" i="1" baseline="-25000"/>
              <a:t>1</a:t>
            </a:r>
            <a:r>
              <a:rPr lang="ro-RO" sz="1900"/>
              <a:t>,</a:t>
            </a:r>
            <a:r>
              <a:rPr lang="ro-RO" sz="1900" i="1"/>
              <a:t>E</a:t>
            </a:r>
            <a:r>
              <a:rPr lang="ro-RO" sz="1900" i="1" baseline="-25000"/>
              <a:t>1</a:t>
            </a:r>
            <a:r>
              <a:rPr lang="ro-RO" sz="1900"/>
              <a:t>) al lui </a:t>
            </a:r>
            <a:r>
              <a:rPr lang="ro-RO" sz="1900" i="1"/>
              <a:t>G</a:t>
            </a:r>
            <a:r>
              <a:rPr lang="ro-RO" sz="1900"/>
              <a:t> este </a:t>
            </a:r>
            <a:r>
              <a:rPr lang="ro-RO" sz="1900" i="1">
                <a:solidFill>
                  <a:srgbClr val="FFFF00"/>
                </a:solidFill>
              </a:rPr>
              <a:t>subarbore</a:t>
            </a:r>
            <a:r>
              <a:rPr lang="ro-RO" sz="1900"/>
              <a:t> al lui </a:t>
            </a:r>
            <a:r>
              <a:rPr lang="ro-RO" sz="1900" i="1"/>
              <a:t>G</a:t>
            </a:r>
            <a:r>
              <a:rPr lang="ro-RO" sz="1900"/>
              <a:t> dacă </a:t>
            </a:r>
            <a:r>
              <a:rPr lang="ro-RO" sz="1900" i="1"/>
              <a:t>H</a:t>
            </a:r>
            <a:r>
              <a:rPr lang="ro-RO" sz="1900"/>
              <a:t> este </a:t>
            </a:r>
            <a:r>
              <a:rPr lang="ro-RO" sz="1900" i="1"/>
              <a:t>graf arbore</a:t>
            </a:r>
            <a:r>
              <a:rPr lang="ro-RO" sz="1900"/>
              <a:t>.</a:t>
            </a:r>
            <a:endParaRPr lang="en-US" sz="1900"/>
          </a:p>
        </p:txBody>
      </p:sp>
      <p:grpSp>
        <p:nvGrpSpPr>
          <p:cNvPr id="31785" name="Group 41"/>
          <p:cNvGrpSpPr>
            <a:grpSpLocks/>
          </p:cNvGrpSpPr>
          <p:nvPr/>
        </p:nvGrpSpPr>
        <p:grpSpPr bwMode="auto">
          <a:xfrm>
            <a:off x="1781175" y="2362200"/>
            <a:ext cx="2714625" cy="2025650"/>
            <a:chOff x="864" y="1440"/>
            <a:chExt cx="1872" cy="1392"/>
          </a:xfrm>
        </p:grpSpPr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864" y="1440"/>
              <a:ext cx="1872" cy="13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777" name="Object 33"/>
            <p:cNvGraphicFramePr>
              <a:graphicFrameLocks noChangeAspect="1"/>
            </p:cNvGraphicFramePr>
            <p:nvPr/>
          </p:nvGraphicFramePr>
          <p:xfrm>
            <a:off x="912" y="1488"/>
            <a:ext cx="1789" cy="1335"/>
          </p:xfrm>
          <a:graphic>
            <a:graphicData uri="http://schemas.openxmlformats.org/presentationml/2006/ole">
              <p:oleObj spid="_x0000_s31777" name="Visio" r:id="rId3" imgW="2839522" imgH="2119432" progId="Visio.Drawing.11">
                <p:embed/>
              </p:oleObj>
            </a:graphicData>
          </a:graphic>
        </p:graphicFrame>
      </p:grpSp>
      <p:grpSp>
        <p:nvGrpSpPr>
          <p:cNvPr id="31789" name="Group 45"/>
          <p:cNvGrpSpPr>
            <a:grpSpLocks/>
          </p:cNvGrpSpPr>
          <p:nvPr/>
        </p:nvGrpSpPr>
        <p:grpSpPr bwMode="auto">
          <a:xfrm>
            <a:off x="5286375" y="2362200"/>
            <a:ext cx="2714625" cy="2025650"/>
            <a:chOff x="864" y="1440"/>
            <a:chExt cx="1872" cy="1392"/>
          </a:xfrm>
        </p:grpSpPr>
        <p:sp>
          <p:nvSpPr>
            <p:cNvPr id="31790" name="Rectangle 46"/>
            <p:cNvSpPr>
              <a:spLocks noChangeArrowheads="1"/>
            </p:cNvSpPr>
            <p:nvPr/>
          </p:nvSpPr>
          <p:spPr bwMode="auto">
            <a:xfrm>
              <a:off x="864" y="1440"/>
              <a:ext cx="1872" cy="13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791" name="Object 47"/>
            <p:cNvGraphicFramePr>
              <a:graphicFrameLocks noChangeAspect="1"/>
            </p:cNvGraphicFramePr>
            <p:nvPr/>
          </p:nvGraphicFramePr>
          <p:xfrm>
            <a:off x="912" y="1488"/>
            <a:ext cx="1789" cy="1335"/>
          </p:xfrm>
          <a:graphic>
            <a:graphicData uri="http://schemas.openxmlformats.org/presentationml/2006/ole">
              <p:oleObj spid="_x0000_s31791" name="Visio" r:id="rId4" imgW="2842855" imgH="2122765" progId="Visio.Drawing.11">
                <p:embed/>
              </p:oleObj>
            </a:graphicData>
          </a:graphic>
        </p:graphicFrame>
      </p:grpSp>
      <p:grpSp>
        <p:nvGrpSpPr>
          <p:cNvPr id="31792" name="Group 48"/>
          <p:cNvGrpSpPr>
            <a:grpSpLocks/>
          </p:cNvGrpSpPr>
          <p:nvPr/>
        </p:nvGrpSpPr>
        <p:grpSpPr bwMode="auto">
          <a:xfrm>
            <a:off x="1781175" y="4495800"/>
            <a:ext cx="2714625" cy="2025650"/>
            <a:chOff x="864" y="1440"/>
            <a:chExt cx="1872" cy="1392"/>
          </a:xfrm>
        </p:grpSpPr>
        <p:sp>
          <p:nvSpPr>
            <p:cNvPr id="31793" name="Rectangle 49"/>
            <p:cNvSpPr>
              <a:spLocks noChangeArrowheads="1"/>
            </p:cNvSpPr>
            <p:nvPr/>
          </p:nvSpPr>
          <p:spPr bwMode="auto">
            <a:xfrm>
              <a:off x="864" y="1440"/>
              <a:ext cx="1872" cy="13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794" name="Object 50"/>
            <p:cNvGraphicFramePr>
              <a:graphicFrameLocks noChangeAspect="1"/>
            </p:cNvGraphicFramePr>
            <p:nvPr/>
          </p:nvGraphicFramePr>
          <p:xfrm>
            <a:off x="912" y="1488"/>
            <a:ext cx="1789" cy="1335"/>
          </p:xfrm>
          <a:graphic>
            <a:graphicData uri="http://schemas.openxmlformats.org/presentationml/2006/ole">
              <p:oleObj spid="_x0000_s31794" name="Visio" r:id="rId5" imgW="2842855" imgH="2122765" progId="Visio.Drawing.11">
                <p:embed/>
              </p:oleObj>
            </a:graphicData>
          </a:graphic>
        </p:graphicFrame>
      </p:grpSp>
      <p:grpSp>
        <p:nvGrpSpPr>
          <p:cNvPr id="31795" name="Group 51"/>
          <p:cNvGrpSpPr>
            <a:grpSpLocks/>
          </p:cNvGrpSpPr>
          <p:nvPr/>
        </p:nvGrpSpPr>
        <p:grpSpPr bwMode="auto">
          <a:xfrm>
            <a:off x="5286375" y="4495800"/>
            <a:ext cx="2714625" cy="2025650"/>
            <a:chOff x="864" y="1440"/>
            <a:chExt cx="1872" cy="1392"/>
          </a:xfrm>
        </p:grpSpPr>
        <p:sp>
          <p:nvSpPr>
            <p:cNvPr id="31796" name="Rectangle 52"/>
            <p:cNvSpPr>
              <a:spLocks noChangeArrowheads="1"/>
            </p:cNvSpPr>
            <p:nvPr/>
          </p:nvSpPr>
          <p:spPr bwMode="auto">
            <a:xfrm>
              <a:off x="864" y="1440"/>
              <a:ext cx="1872" cy="13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797" name="Object 53"/>
            <p:cNvGraphicFramePr>
              <a:graphicFrameLocks noChangeAspect="1"/>
            </p:cNvGraphicFramePr>
            <p:nvPr/>
          </p:nvGraphicFramePr>
          <p:xfrm>
            <a:off x="912" y="1488"/>
            <a:ext cx="1789" cy="1335"/>
          </p:xfrm>
          <a:graphic>
            <a:graphicData uri="http://schemas.openxmlformats.org/presentationml/2006/ole">
              <p:oleObj spid="_x0000_s31797" name="Visio" r:id="rId6" imgW="2842855" imgH="2122765" progId="Visio.Drawing.11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Structuri arborescente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o-RO" sz="2100"/>
              <a:t>Fie </a:t>
            </a:r>
            <a:r>
              <a:rPr lang="ro-RO" sz="2100" i="1"/>
              <a:t>G</a:t>
            </a:r>
            <a:r>
              <a:rPr lang="ro-RO" sz="2100"/>
              <a:t>=(</a:t>
            </a:r>
            <a:r>
              <a:rPr lang="ro-RO" sz="2100" i="1"/>
              <a:t>V</a:t>
            </a:r>
            <a:r>
              <a:rPr lang="ro-RO" sz="2100"/>
              <a:t>,</a:t>
            </a:r>
            <a:r>
              <a:rPr lang="ro-RO" sz="2100" i="1"/>
              <a:t>E</a:t>
            </a:r>
            <a:r>
              <a:rPr lang="ro-RO" sz="2100"/>
              <a:t>) un graf. Următoarele afirmaţii sînt echivalente</a:t>
            </a:r>
            <a:r>
              <a:rPr lang="en-US" sz="2100"/>
              <a:t>:</a:t>
            </a:r>
            <a:endParaRPr lang="ro-RO" sz="2100"/>
          </a:p>
          <a:p>
            <a:pPr lvl="1">
              <a:lnSpc>
                <a:spcPct val="90000"/>
              </a:lnSpc>
            </a:pPr>
            <a:r>
              <a:rPr lang="ro-RO" sz="2100"/>
              <a:t>G este </a:t>
            </a:r>
            <a:r>
              <a:rPr lang="ro-RO" sz="2100" i="1">
                <a:solidFill>
                  <a:srgbClr val="FFFF00"/>
                </a:solidFill>
              </a:rPr>
              <a:t>graf arbore</a:t>
            </a:r>
            <a:r>
              <a:rPr lang="en-US" sz="2100"/>
              <a:t> (aciclic </a:t>
            </a:r>
            <a:r>
              <a:rPr lang="ro-RO" sz="2100"/>
              <a:t>şi conex);</a:t>
            </a:r>
          </a:p>
          <a:p>
            <a:pPr lvl="1">
              <a:lnSpc>
                <a:spcPct val="90000"/>
              </a:lnSpc>
            </a:pPr>
            <a:r>
              <a:rPr lang="ro-RO" sz="2100"/>
              <a:t>G este </a:t>
            </a:r>
            <a:r>
              <a:rPr lang="ro-RO" sz="2100" i="1">
                <a:solidFill>
                  <a:srgbClr val="FFFF00"/>
                </a:solidFill>
              </a:rPr>
              <a:t>graf conex minimal</a:t>
            </a:r>
            <a:r>
              <a:rPr lang="ro-RO" sz="2100"/>
              <a:t>: oricare ar fi </a:t>
            </a:r>
            <a:r>
              <a:rPr lang="ro-RO" sz="2100" i="1"/>
              <a:t>e</a:t>
            </a:r>
            <a:r>
              <a:rPr lang="ro-RO" sz="2100" i="1">
                <a:sym typeface="Symbol" pitchFamily="18" charset="2"/>
              </a:rPr>
              <a:t></a:t>
            </a:r>
            <a:r>
              <a:rPr lang="ro-RO" sz="2100" i="1"/>
              <a:t>E</a:t>
            </a:r>
            <a:r>
              <a:rPr lang="ro-RO" sz="2100"/>
              <a:t>, prin eliminarea muchiei </a:t>
            </a:r>
            <a:r>
              <a:rPr lang="ro-RO" sz="2100" i="1"/>
              <a:t>e</a:t>
            </a:r>
            <a:r>
              <a:rPr lang="ro-RO" sz="2100"/>
              <a:t> din </a:t>
            </a:r>
            <a:r>
              <a:rPr lang="ro-RO" sz="2100" i="1"/>
              <a:t>E</a:t>
            </a:r>
            <a:r>
              <a:rPr lang="ro-RO" sz="2100"/>
              <a:t>, graful rezultat nu este conex;</a:t>
            </a:r>
          </a:p>
          <a:p>
            <a:pPr lvl="1">
              <a:lnSpc>
                <a:spcPct val="90000"/>
              </a:lnSpc>
            </a:pPr>
            <a:r>
              <a:rPr lang="ro-RO" sz="2100"/>
              <a:t>G este </a:t>
            </a:r>
            <a:r>
              <a:rPr lang="ro-RO" sz="2100" i="1">
                <a:solidFill>
                  <a:srgbClr val="FFFF00"/>
                </a:solidFill>
              </a:rPr>
              <a:t>graf aciclic maximal</a:t>
            </a:r>
            <a:r>
              <a:rPr lang="ro-RO" sz="2100"/>
              <a:t>: prin adăugarea unei noi muchii în graf rezultă cel puţin un ciclu.</a:t>
            </a:r>
            <a:r>
              <a:rPr lang="en-US" sz="2100"/>
              <a:t> </a:t>
            </a:r>
          </a:p>
          <a:p>
            <a:pPr>
              <a:lnSpc>
                <a:spcPct val="90000"/>
              </a:lnSpc>
            </a:pPr>
            <a:endParaRPr lang="en-US" sz="2100"/>
          </a:p>
          <a:p>
            <a:pPr>
              <a:lnSpc>
                <a:spcPct val="90000"/>
              </a:lnSpc>
            </a:pPr>
            <a:r>
              <a:rPr lang="en-US" sz="2100"/>
              <a:t>Cum verific</a:t>
            </a:r>
            <a:r>
              <a:rPr lang="ro-RO" sz="2100"/>
              <a:t>ăm dacă un graf este arbore?</a:t>
            </a:r>
          </a:p>
          <a:p>
            <a:pPr lvl="1">
              <a:lnSpc>
                <a:spcPct val="90000"/>
              </a:lnSpc>
            </a:pPr>
            <a:r>
              <a:rPr lang="ro-RO" sz="2100"/>
              <a:t>Verificare </a:t>
            </a:r>
            <a:r>
              <a:rPr lang="ro-RO" sz="2100" i="1"/>
              <a:t>conexitate</a:t>
            </a:r>
            <a:r>
              <a:rPr lang="ro-RO" sz="2100"/>
              <a:t> </a:t>
            </a:r>
            <a:r>
              <a:rPr lang="en-US" sz="2100"/>
              <a:t>+ verificare </a:t>
            </a:r>
            <a:r>
              <a:rPr lang="en-US" sz="2100" i="1"/>
              <a:t>aciclicitate</a:t>
            </a:r>
            <a:r>
              <a:rPr lang="en-US" sz="2100"/>
              <a:t> (</a:t>
            </a:r>
            <a:r>
              <a:rPr lang="en-US" sz="1500"/>
              <a:t>alg. Marimont</a:t>
            </a:r>
            <a:r>
              <a:rPr lang="en-US" sz="2100"/>
              <a:t>)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Verificare </a:t>
            </a:r>
            <a:r>
              <a:rPr lang="en-US" sz="2100" i="1"/>
              <a:t>aciclicitate</a:t>
            </a:r>
            <a:r>
              <a:rPr lang="en-US" sz="2100"/>
              <a:t> </a:t>
            </a:r>
            <a:r>
              <a:rPr lang="ro-RO" sz="2100"/>
              <a:t>şi </a:t>
            </a:r>
            <a:r>
              <a:rPr lang="ro-RO" sz="2100" i="1"/>
              <a:t>n</a:t>
            </a:r>
            <a:r>
              <a:rPr lang="en-US" sz="2100" i="1"/>
              <a:t> = m + 1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Verificare </a:t>
            </a:r>
            <a:r>
              <a:rPr lang="en-US" sz="2100" i="1"/>
              <a:t>conexitate</a:t>
            </a:r>
            <a:r>
              <a:rPr lang="en-US" sz="2100"/>
              <a:t> </a:t>
            </a:r>
            <a:r>
              <a:rPr lang="ro-RO" sz="2100"/>
              <a:t>şi </a:t>
            </a:r>
            <a:r>
              <a:rPr lang="ro-RO" sz="2100" i="1"/>
              <a:t>n </a:t>
            </a:r>
            <a:r>
              <a:rPr lang="en-US" sz="2100" i="1"/>
              <a:t>= m + 1</a:t>
            </a:r>
          </a:p>
          <a:p>
            <a:pPr lvl="1">
              <a:lnSpc>
                <a:spcPct val="90000"/>
              </a:lnSpc>
            </a:pPr>
            <a:endParaRPr lang="en-US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Structuri arborescente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1584325"/>
            <a:ext cx="7551738" cy="5121275"/>
          </a:xfrm>
        </p:spPr>
        <p:txBody>
          <a:bodyPr/>
          <a:lstStyle/>
          <a:p>
            <a:r>
              <a:rPr lang="ro-RO" sz="2100" i="1"/>
              <a:t>Definiţi</a:t>
            </a:r>
            <a:r>
              <a:rPr lang="en-US" sz="2100" i="1"/>
              <a:t>e.</a:t>
            </a:r>
            <a:r>
              <a:rPr lang="ro-RO" sz="2100" i="1"/>
              <a:t> </a:t>
            </a:r>
            <a:r>
              <a:rPr lang="ro-RO" sz="2100"/>
              <a:t>Se numeşte </a:t>
            </a:r>
            <a:r>
              <a:rPr lang="ro-RO" sz="2100" i="1">
                <a:solidFill>
                  <a:srgbClr val="FFFF00"/>
                </a:solidFill>
              </a:rPr>
              <a:t>graf asimetric</a:t>
            </a:r>
            <a:r>
              <a:rPr lang="ro-RO" sz="2100"/>
              <a:t> un digraf </a:t>
            </a:r>
            <a:r>
              <a:rPr lang="ro-RO" sz="2100" i="1"/>
              <a:t>D</a:t>
            </a:r>
            <a:r>
              <a:rPr lang="ro-RO" sz="2100"/>
              <a:t>=(</a:t>
            </a:r>
            <a:r>
              <a:rPr lang="ro-RO" sz="2100" i="1"/>
              <a:t>V</a:t>
            </a:r>
            <a:r>
              <a:rPr lang="ro-RO" sz="2100"/>
              <a:t>,</a:t>
            </a:r>
            <a:r>
              <a:rPr lang="ro-RO" sz="2100" i="1"/>
              <a:t>E</a:t>
            </a:r>
            <a:r>
              <a:rPr lang="ro-RO" sz="2100"/>
              <a:t>) cu proprietatea că pentru orice </a:t>
            </a:r>
            <a:r>
              <a:rPr lang="ro-RO" sz="2100" i="1"/>
              <a:t>uv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E</a:t>
            </a:r>
            <a:r>
              <a:rPr lang="ro-RO" sz="2100"/>
              <a:t>, </a:t>
            </a:r>
            <a:r>
              <a:rPr lang="ro-RO" sz="2100" i="1"/>
              <a:t>vu</a:t>
            </a:r>
            <a:r>
              <a:rPr lang="en-US" sz="2100" i="1"/>
              <a:t> </a:t>
            </a:r>
            <a:r>
              <a:rPr lang="en-US" sz="2100"/>
              <a:t>nu apartine</a:t>
            </a:r>
            <a:r>
              <a:rPr lang="en-US" sz="2100" i="1"/>
              <a:t> </a:t>
            </a:r>
            <a:r>
              <a:rPr lang="ro-RO" sz="2100" i="1"/>
              <a:t>E</a:t>
            </a:r>
            <a:r>
              <a:rPr lang="ro-RO" sz="2100"/>
              <a:t>. Digraful </a:t>
            </a:r>
            <a:r>
              <a:rPr lang="ro-RO" sz="2100" i="1"/>
              <a:t>D</a:t>
            </a:r>
            <a:r>
              <a:rPr lang="ro-RO" sz="2100"/>
              <a:t> este </a:t>
            </a:r>
            <a:r>
              <a:rPr lang="ro-RO" sz="2100" i="1">
                <a:solidFill>
                  <a:srgbClr val="FFFF00"/>
                </a:solidFill>
              </a:rPr>
              <a:t>simetric</a:t>
            </a:r>
            <a:r>
              <a:rPr lang="ro-RO" sz="2100"/>
              <a:t> dacă </a:t>
            </a:r>
            <a:r>
              <a:rPr lang="en-US" sz="2100"/>
              <a:t>pentru orice</a:t>
            </a:r>
            <a:r>
              <a:rPr lang="ro-RO" sz="2100"/>
              <a:t> </a:t>
            </a:r>
            <a:r>
              <a:rPr lang="ro-RO" sz="2100" i="1"/>
              <a:t>uv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E</a:t>
            </a:r>
            <a:r>
              <a:rPr lang="ro-RO" sz="2100"/>
              <a:t> şi </a:t>
            </a:r>
            <a:r>
              <a:rPr lang="ro-RO" sz="2100" i="1"/>
              <a:t>vu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E</a:t>
            </a:r>
            <a:r>
              <a:rPr lang="ro-RO" sz="2100"/>
              <a:t>.</a:t>
            </a:r>
          </a:p>
          <a:p>
            <a:endParaRPr lang="en-US" sz="1900"/>
          </a:p>
        </p:txBody>
      </p:sp>
      <p:grpSp>
        <p:nvGrpSpPr>
          <p:cNvPr id="10255" name="Group 15"/>
          <p:cNvGrpSpPr>
            <a:grpSpLocks/>
          </p:cNvGrpSpPr>
          <p:nvPr/>
        </p:nvGrpSpPr>
        <p:grpSpPr bwMode="auto">
          <a:xfrm>
            <a:off x="1447800" y="3076575"/>
            <a:ext cx="3390900" cy="3400425"/>
            <a:chOff x="720" y="768"/>
            <a:chExt cx="2136" cy="2142"/>
          </a:xfrm>
        </p:grpSpPr>
        <p:graphicFrame>
          <p:nvGraphicFramePr>
            <p:cNvPr id="10256" name="Object 16"/>
            <p:cNvGraphicFramePr>
              <a:graphicFrameLocks noChangeAspect="1"/>
            </p:cNvGraphicFramePr>
            <p:nvPr/>
          </p:nvGraphicFramePr>
          <p:xfrm>
            <a:off x="743" y="768"/>
            <a:ext cx="2113" cy="1617"/>
          </p:xfrm>
          <a:graphic>
            <a:graphicData uri="http://schemas.openxmlformats.org/presentationml/2006/ole">
              <p:oleObj spid="_x0000_s10256" name="Visio" r:id="rId3" imgW="5060216" imgH="3873401" progId="Visio.Drawing.11">
                <p:embed/>
              </p:oleObj>
            </a:graphicData>
          </a:graphic>
        </p:graphicFrame>
        <p:grpSp>
          <p:nvGrpSpPr>
            <p:cNvPr id="10257" name="Group 17"/>
            <p:cNvGrpSpPr>
              <a:grpSpLocks/>
            </p:cNvGrpSpPr>
            <p:nvPr/>
          </p:nvGrpSpPr>
          <p:grpSpPr bwMode="auto">
            <a:xfrm>
              <a:off x="720" y="2400"/>
              <a:ext cx="720" cy="510"/>
              <a:chOff x="720" y="2400"/>
              <a:chExt cx="720" cy="510"/>
            </a:xfrm>
          </p:grpSpPr>
          <p:sp>
            <p:nvSpPr>
              <p:cNvPr id="10258" name="Text Box 18"/>
              <p:cNvSpPr txBox="1">
                <a:spLocks noChangeArrowheads="1"/>
              </p:cNvSpPr>
              <p:nvPr/>
            </p:nvSpPr>
            <p:spPr bwMode="auto">
              <a:xfrm>
                <a:off x="720" y="2544"/>
                <a:ext cx="72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Graf asimetric</a:t>
                </a:r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 flipV="1">
                <a:off x="1200" y="2400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260" name="Group 20"/>
          <p:cNvGrpSpPr>
            <a:grpSpLocks/>
          </p:cNvGrpSpPr>
          <p:nvPr/>
        </p:nvGrpSpPr>
        <p:grpSpPr bwMode="auto">
          <a:xfrm>
            <a:off x="5181600" y="3076575"/>
            <a:ext cx="3429000" cy="3400425"/>
            <a:chOff x="3072" y="768"/>
            <a:chExt cx="2160" cy="2142"/>
          </a:xfrm>
        </p:grpSpPr>
        <p:graphicFrame>
          <p:nvGraphicFramePr>
            <p:cNvPr id="10261" name="Object 21"/>
            <p:cNvGraphicFramePr>
              <a:graphicFrameLocks noChangeAspect="1"/>
            </p:cNvGraphicFramePr>
            <p:nvPr/>
          </p:nvGraphicFramePr>
          <p:xfrm>
            <a:off x="3072" y="768"/>
            <a:ext cx="2160" cy="1616"/>
          </p:xfrm>
          <a:graphic>
            <a:graphicData uri="http://schemas.openxmlformats.org/presentationml/2006/ole">
              <p:oleObj spid="_x0000_s10261" name="Visio" r:id="rId4" imgW="4963537" imgH="3714631" progId="Visio.Drawing.11">
                <p:embed/>
              </p:oleObj>
            </a:graphicData>
          </a:graphic>
        </p:graphicFrame>
        <p:grpSp>
          <p:nvGrpSpPr>
            <p:cNvPr id="10262" name="Group 22"/>
            <p:cNvGrpSpPr>
              <a:grpSpLocks/>
            </p:cNvGrpSpPr>
            <p:nvPr/>
          </p:nvGrpSpPr>
          <p:grpSpPr bwMode="auto">
            <a:xfrm>
              <a:off x="4464" y="2400"/>
              <a:ext cx="720" cy="510"/>
              <a:chOff x="720" y="2400"/>
              <a:chExt cx="720" cy="510"/>
            </a:xfrm>
          </p:grpSpPr>
          <p:sp>
            <p:nvSpPr>
              <p:cNvPr id="10263" name="Text Box 23"/>
              <p:cNvSpPr txBox="1">
                <a:spLocks noChangeArrowheads="1"/>
              </p:cNvSpPr>
              <p:nvPr/>
            </p:nvSpPr>
            <p:spPr bwMode="auto">
              <a:xfrm>
                <a:off x="720" y="2544"/>
                <a:ext cx="72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Graf simetric</a:t>
                </a:r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 flipV="1">
                <a:off x="1200" y="2400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Structuri arborescente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1584325"/>
            <a:ext cx="7551738" cy="5121275"/>
          </a:xfrm>
        </p:spPr>
        <p:txBody>
          <a:bodyPr/>
          <a:lstStyle/>
          <a:p>
            <a:r>
              <a:rPr lang="ro-RO" sz="2100" i="1"/>
              <a:t>Definiţie. </a:t>
            </a:r>
            <a:r>
              <a:rPr lang="ro-RO" sz="2100"/>
              <a:t>Fie </a:t>
            </a:r>
            <a:r>
              <a:rPr lang="ro-RO" sz="2100" i="1"/>
              <a:t>D</a:t>
            </a:r>
            <a:r>
              <a:rPr lang="ro-RO" sz="2100"/>
              <a:t>=( </a:t>
            </a:r>
            <a:r>
              <a:rPr lang="ro-RO" sz="2100" i="1"/>
              <a:t>V</a:t>
            </a:r>
            <a:r>
              <a:rPr lang="ro-RO" sz="2100"/>
              <a:t>, </a:t>
            </a:r>
            <a:r>
              <a:rPr lang="ro-RO" sz="2100" i="1"/>
              <a:t>E </a:t>
            </a:r>
            <a:r>
              <a:rPr lang="ro-RO" sz="2100"/>
              <a:t>) digraf netrivial. Graful </a:t>
            </a:r>
            <a:r>
              <a:rPr lang="ro-RO" sz="2100" i="1"/>
              <a:t>G</a:t>
            </a:r>
            <a:r>
              <a:rPr lang="ro-RO" sz="2100"/>
              <a:t>=( </a:t>
            </a:r>
            <a:r>
              <a:rPr lang="ro-RO" sz="2100" i="1"/>
              <a:t>V</a:t>
            </a:r>
            <a:r>
              <a:rPr lang="ro-RO" sz="2100"/>
              <a:t>, </a:t>
            </a:r>
            <a:r>
              <a:rPr lang="ro-RO" sz="2100" i="1"/>
              <a:t>E’ </a:t>
            </a:r>
            <a:r>
              <a:rPr lang="ro-RO" sz="2100"/>
              <a:t>), unde </a:t>
            </a:r>
            <a:r>
              <a:rPr lang="ro-RO" sz="2100" i="1"/>
              <a:t>E’ </a:t>
            </a:r>
            <a:r>
              <a:rPr lang="ro-RO" sz="2100"/>
              <a:t>= { </a:t>
            </a:r>
            <a:r>
              <a:rPr lang="ro-RO" sz="2100" i="1"/>
              <a:t>uv </a:t>
            </a:r>
            <a:r>
              <a:rPr lang="ro-RO" sz="2100"/>
              <a:t>/ </a:t>
            </a:r>
            <a:r>
              <a:rPr lang="ro-RO" sz="2100" i="1"/>
              <a:t>uv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E</a:t>
            </a:r>
            <a:r>
              <a:rPr lang="ro-RO" sz="2100"/>
              <a:t> sau </a:t>
            </a:r>
            <a:r>
              <a:rPr lang="ro-RO" sz="2100" i="1"/>
              <a:t>vu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E</a:t>
            </a:r>
            <a:r>
              <a:rPr lang="ro-RO" sz="2100"/>
              <a:t>} se numeşte </a:t>
            </a:r>
            <a:r>
              <a:rPr lang="ro-RO" sz="2100" i="1">
                <a:solidFill>
                  <a:srgbClr val="FFFF00"/>
                </a:solidFill>
              </a:rPr>
              <a:t>graf suport</a:t>
            </a:r>
            <a:r>
              <a:rPr lang="ro-RO" sz="2100"/>
              <a:t> al digrafului </a:t>
            </a:r>
            <a:r>
              <a:rPr lang="ro-RO" sz="2100" i="1"/>
              <a:t>D</a:t>
            </a:r>
            <a:r>
              <a:rPr lang="ro-RO" sz="2100"/>
              <a:t>. </a:t>
            </a:r>
          </a:p>
          <a:p>
            <a:endParaRPr lang="ro-RO" sz="2100" i="1"/>
          </a:p>
          <a:p>
            <a:endParaRPr lang="en-US" sz="1900"/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219200" y="2667000"/>
          <a:ext cx="3351213" cy="2565400"/>
        </p:xfrm>
        <a:graphic>
          <a:graphicData uri="http://schemas.openxmlformats.org/presentationml/2006/ole">
            <p:oleObj spid="_x0000_s34826" name="Visio" r:id="rId3" imgW="5060216" imgH="3873401" progId="Visio.Drawing.11">
              <p:embed/>
            </p:oleObj>
          </a:graphicData>
        </a:graphic>
      </p:graphicFrame>
      <p:grpSp>
        <p:nvGrpSpPr>
          <p:cNvPr id="34835" name="Group 19"/>
          <p:cNvGrpSpPr>
            <a:grpSpLocks/>
          </p:cNvGrpSpPr>
          <p:nvPr/>
        </p:nvGrpSpPr>
        <p:grpSpPr bwMode="auto">
          <a:xfrm>
            <a:off x="5029200" y="2743200"/>
            <a:ext cx="3429000" cy="3556000"/>
            <a:chOff x="3072" y="1824"/>
            <a:chExt cx="2160" cy="2240"/>
          </a:xfrm>
        </p:grpSpPr>
        <p:graphicFrame>
          <p:nvGraphicFramePr>
            <p:cNvPr id="34831" name="Object 15"/>
            <p:cNvGraphicFramePr>
              <a:graphicFrameLocks noChangeAspect="1"/>
            </p:cNvGraphicFramePr>
            <p:nvPr/>
          </p:nvGraphicFramePr>
          <p:xfrm>
            <a:off x="3072" y="2448"/>
            <a:ext cx="2160" cy="1616"/>
          </p:xfrm>
          <a:graphic>
            <a:graphicData uri="http://schemas.openxmlformats.org/presentationml/2006/ole">
              <p:oleObj spid="_x0000_s34831" name="Visio" r:id="rId4" imgW="4963537" imgH="3714631" progId="Visio.Drawing.11">
                <p:embed/>
              </p:oleObj>
            </a:graphicData>
          </a:graphic>
        </p:graphicFrame>
        <p:grpSp>
          <p:nvGrpSpPr>
            <p:cNvPr id="34834" name="Group 18"/>
            <p:cNvGrpSpPr>
              <a:grpSpLocks/>
            </p:cNvGrpSpPr>
            <p:nvPr/>
          </p:nvGrpSpPr>
          <p:grpSpPr bwMode="auto">
            <a:xfrm>
              <a:off x="3504" y="1824"/>
              <a:ext cx="1056" cy="576"/>
              <a:chOff x="3504" y="1824"/>
              <a:chExt cx="1056" cy="576"/>
            </a:xfrm>
          </p:grpSpPr>
          <p:sp>
            <p:nvSpPr>
              <p:cNvPr id="34832" name="Text Box 16"/>
              <p:cNvSpPr txBox="1">
                <a:spLocks noChangeArrowheads="1"/>
              </p:cNvSpPr>
              <p:nvPr/>
            </p:nvSpPr>
            <p:spPr bwMode="auto">
              <a:xfrm>
                <a:off x="3504" y="1824"/>
                <a:ext cx="105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Graf suport</a:t>
                </a:r>
              </a:p>
            </p:txBody>
          </p:sp>
          <p:sp>
            <p:nvSpPr>
              <p:cNvPr id="34833" name="Line 17"/>
              <p:cNvSpPr>
                <a:spLocks noChangeShapeType="1"/>
              </p:cNvSpPr>
              <p:nvPr/>
            </p:nvSpPr>
            <p:spPr bwMode="auto">
              <a:xfrm>
                <a:off x="4032" y="2064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Structuri arborescente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1584325"/>
            <a:ext cx="7551738" cy="5121275"/>
          </a:xfrm>
        </p:spPr>
        <p:txBody>
          <a:bodyPr/>
          <a:lstStyle/>
          <a:p>
            <a:r>
              <a:rPr lang="ro-RO" sz="2100" i="1"/>
              <a:t>Definiţie. </a:t>
            </a:r>
            <a:r>
              <a:rPr lang="ro-RO" sz="2100"/>
              <a:t>Un </a:t>
            </a:r>
            <a:r>
              <a:rPr lang="ro-RO" sz="2100" i="1">
                <a:solidFill>
                  <a:srgbClr val="FFFF00"/>
                </a:solidFill>
              </a:rPr>
              <a:t>arbore direcţionat</a:t>
            </a:r>
            <a:r>
              <a:rPr lang="ro-RO" sz="2100" i="1"/>
              <a:t> </a:t>
            </a:r>
            <a:r>
              <a:rPr lang="ro-RO" sz="2100"/>
              <a:t>este un graf orientat asimetric</a:t>
            </a:r>
            <a:r>
              <a:rPr lang="en-US" sz="2100"/>
              <a:t> pentru care</a:t>
            </a:r>
            <a:r>
              <a:rPr lang="ro-RO" sz="2100"/>
              <a:t> graful suport corespunzător este graf arbore. </a:t>
            </a:r>
          </a:p>
          <a:p>
            <a:endParaRPr lang="ro-RO" sz="2100" i="1"/>
          </a:p>
          <a:p>
            <a:r>
              <a:rPr lang="ro-RO" sz="2100" i="1"/>
              <a:t>Definiţie. </a:t>
            </a:r>
            <a:r>
              <a:rPr lang="ro-RO" sz="2100"/>
              <a:t>Arborele direcţionat </a:t>
            </a:r>
            <a:r>
              <a:rPr lang="ro-RO" sz="2100" i="1"/>
              <a:t>T </a:t>
            </a:r>
            <a:r>
              <a:rPr lang="ro-RO" sz="2100"/>
              <a:t>= ( </a:t>
            </a:r>
            <a:r>
              <a:rPr lang="ro-RO" sz="2100" i="1"/>
              <a:t>V</a:t>
            </a:r>
            <a:r>
              <a:rPr lang="ro-RO" sz="2100"/>
              <a:t>, </a:t>
            </a:r>
            <a:r>
              <a:rPr lang="ro-RO" sz="2100" i="1"/>
              <a:t>E </a:t>
            </a:r>
            <a:r>
              <a:rPr lang="ro-RO" sz="2100"/>
              <a:t>) este </a:t>
            </a:r>
            <a:r>
              <a:rPr lang="ro-RO" sz="2100">
                <a:solidFill>
                  <a:srgbClr val="FFFF00"/>
                </a:solidFill>
              </a:rPr>
              <a:t>arbore cu rădăcină</a:t>
            </a:r>
            <a:r>
              <a:rPr lang="ro-RO" sz="2100"/>
              <a:t> dacă există </a:t>
            </a:r>
            <a:r>
              <a:rPr lang="ro-RO" sz="2100" i="1"/>
              <a:t>r </a:t>
            </a:r>
            <a:r>
              <a:rPr lang="ro-RO" sz="2100">
                <a:sym typeface="Symbol" pitchFamily="18" charset="2"/>
              </a:rPr>
              <a:t></a:t>
            </a:r>
            <a:r>
              <a:rPr lang="ro-RO" sz="2100" i="1"/>
              <a:t>V</a:t>
            </a:r>
            <a:r>
              <a:rPr lang="ro-RO" sz="2100"/>
              <a:t> astfel încît, pentru orice </a:t>
            </a:r>
            <a:r>
              <a:rPr lang="ro-RO" sz="2100" i="1"/>
              <a:t>u </a:t>
            </a:r>
            <a:r>
              <a:rPr lang="ro-RO" sz="2100">
                <a:sym typeface="Symbol" pitchFamily="18" charset="2"/>
              </a:rPr>
              <a:t> </a:t>
            </a:r>
            <a:r>
              <a:rPr lang="ro-RO" sz="2100" i="1"/>
              <a:t>V</a:t>
            </a:r>
            <a:r>
              <a:rPr lang="ro-RO" sz="2100"/>
              <a:t>,      </a:t>
            </a:r>
            <a:r>
              <a:rPr lang="ro-RO" sz="2100" i="1"/>
              <a:t>u </a:t>
            </a:r>
            <a:r>
              <a:rPr lang="ro-RO" sz="2100" i="1">
                <a:cs typeface="Arial" charset="0"/>
              </a:rPr>
              <a:t>≠ </a:t>
            </a:r>
            <a:r>
              <a:rPr lang="ro-RO" sz="2100" i="1"/>
              <a:t>r</a:t>
            </a:r>
            <a:r>
              <a:rPr lang="ro-RO" sz="2100"/>
              <a:t>, există </a:t>
            </a:r>
            <a:r>
              <a:rPr lang="ro-RO" sz="2100" i="1"/>
              <a:t>r-u</a:t>
            </a:r>
            <a:r>
              <a:rPr lang="ro-RO" sz="2100"/>
              <a:t> drum în </a:t>
            </a:r>
            <a:r>
              <a:rPr lang="ro-RO" sz="2100" i="1"/>
              <a:t>T</a:t>
            </a:r>
            <a:r>
              <a:rPr lang="ro-RO" sz="2100"/>
              <a:t>. Vîrful </a:t>
            </a:r>
            <a:r>
              <a:rPr lang="ro-RO" sz="2100" i="1"/>
              <a:t>r</a:t>
            </a:r>
            <a:r>
              <a:rPr lang="ro-RO" sz="2100"/>
              <a:t> se numeşte </a:t>
            </a:r>
            <a:r>
              <a:rPr lang="ro-RO" sz="2100" i="1">
                <a:solidFill>
                  <a:srgbClr val="FFFF00"/>
                </a:solidFill>
              </a:rPr>
              <a:t>rădăcina</a:t>
            </a:r>
            <a:r>
              <a:rPr lang="ro-RO" sz="2100"/>
              <a:t> arborelui direcţionat </a:t>
            </a:r>
            <a:r>
              <a:rPr lang="ro-RO" sz="2100" i="1"/>
              <a:t>T</a:t>
            </a:r>
            <a:r>
              <a:rPr lang="ro-RO" sz="2100"/>
              <a:t> (drumurile sînt unice, rădăcina este unică; lungimea unui drum este egală cu numărul de arce).</a:t>
            </a:r>
          </a:p>
          <a:p>
            <a:endParaRPr lang="ro-RO" sz="2100" i="1"/>
          </a:p>
          <a:p>
            <a:r>
              <a:rPr lang="ro-RO" sz="2100" i="1"/>
              <a:t>Definiţie. </a:t>
            </a:r>
            <a:r>
              <a:rPr lang="ro-RO" sz="2100"/>
              <a:t>Fie </a:t>
            </a:r>
            <a:r>
              <a:rPr lang="ro-RO" sz="2100" i="1"/>
              <a:t>T </a:t>
            </a:r>
            <a:r>
              <a:rPr lang="ro-RO" sz="2100"/>
              <a:t>= ( </a:t>
            </a:r>
            <a:r>
              <a:rPr lang="ro-RO" sz="2100" i="1"/>
              <a:t>V</a:t>
            </a:r>
            <a:r>
              <a:rPr lang="ro-RO" sz="2100"/>
              <a:t>, </a:t>
            </a:r>
            <a:r>
              <a:rPr lang="ro-RO" sz="2100" i="1"/>
              <a:t>E </a:t>
            </a:r>
            <a:r>
              <a:rPr lang="ro-RO" sz="2100"/>
              <a:t>) arbore direcţionat. Arborele         </a:t>
            </a:r>
            <a:r>
              <a:rPr lang="ro-RO" sz="2100" i="1"/>
              <a:t>T</a:t>
            </a:r>
            <a:r>
              <a:rPr lang="ro-RO" sz="2100" i="1" baseline="-25000"/>
              <a:t>1 </a:t>
            </a:r>
            <a:r>
              <a:rPr lang="ro-RO" sz="2100"/>
              <a:t>= (</a:t>
            </a:r>
            <a:r>
              <a:rPr lang="ro-RO" sz="2100" i="1"/>
              <a:t>V</a:t>
            </a:r>
            <a:r>
              <a:rPr lang="ro-RO" sz="2100" i="1" baseline="-25000"/>
              <a:t>1 </a:t>
            </a:r>
            <a:r>
              <a:rPr lang="ro-RO" sz="2100"/>
              <a:t>,</a:t>
            </a:r>
            <a:r>
              <a:rPr lang="ro-RO" sz="2100" i="1"/>
              <a:t>E</a:t>
            </a:r>
            <a:r>
              <a:rPr lang="ro-RO" sz="2100" i="1" baseline="-25000"/>
              <a:t>1 </a:t>
            </a:r>
            <a:r>
              <a:rPr lang="ro-RO" sz="2100"/>
              <a:t>) este </a:t>
            </a:r>
            <a:r>
              <a:rPr lang="ro-RO" sz="2100">
                <a:solidFill>
                  <a:srgbClr val="FFFF00"/>
                </a:solidFill>
              </a:rPr>
              <a:t>subarbore</a:t>
            </a:r>
            <a:r>
              <a:rPr lang="ro-RO" sz="2100"/>
              <a:t> al lui </a:t>
            </a:r>
            <a:r>
              <a:rPr lang="ro-RO" sz="2100" i="1"/>
              <a:t>T</a:t>
            </a:r>
            <a:r>
              <a:rPr lang="ro-RO" sz="2100"/>
              <a:t> dacă </a:t>
            </a:r>
            <a:r>
              <a:rPr lang="ro-RO" sz="2100" i="1"/>
              <a:t>V</a:t>
            </a:r>
            <a:r>
              <a:rPr lang="ro-RO" sz="2100" i="1" baseline="-25000"/>
              <a:t>1 </a:t>
            </a:r>
            <a:r>
              <a:rPr lang="ro-RO" sz="2100">
                <a:sym typeface="Symbol" pitchFamily="18" charset="2"/>
              </a:rPr>
              <a:t> </a:t>
            </a:r>
            <a:r>
              <a:rPr lang="ro-RO" sz="2100" i="1"/>
              <a:t>V</a:t>
            </a:r>
            <a:r>
              <a:rPr lang="ro-RO" sz="2100"/>
              <a:t>, </a:t>
            </a:r>
            <a:r>
              <a:rPr lang="ro-RO" sz="2100" i="1"/>
              <a:t>E</a:t>
            </a:r>
            <a:r>
              <a:rPr lang="ro-RO" sz="2100" i="1" baseline="-25000"/>
              <a:t>1 </a:t>
            </a:r>
            <a:r>
              <a:rPr lang="ro-RO" sz="2100">
                <a:sym typeface="Symbol" pitchFamily="18" charset="2"/>
              </a:rPr>
              <a:t> </a:t>
            </a:r>
            <a:r>
              <a:rPr lang="ro-RO" sz="2100" i="1"/>
              <a:t>E</a:t>
            </a:r>
            <a:r>
              <a:rPr lang="ro-RO" sz="2100"/>
              <a:t> şi </a:t>
            </a:r>
            <a:r>
              <a:rPr lang="ro-RO" sz="2100" i="1"/>
              <a:t>T</a:t>
            </a:r>
            <a:r>
              <a:rPr lang="ro-RO" sz="2100" i="1" baseline="-25000"/>
              <a:t>1</a:t>
            </a:r>
            <a:r>
              <a:rPr lang="ro-RO" sz="2100"/>
              <a:t> este arbore direcţionat.</a:t>
            </a:r>
            <a:r>
              <a:rPr lang="en-US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Structuri arborescente</a:t>
            </a:r>
            <a:endParaRPr lang="en-US"/>
          </a:p>
        </p:txBody>
      </p:sp>
      <p:grpSp>
        <p:nvGrpSpPr>
          <p:cNvPr id="36889" name="Group 25"/>
          <p:cNvGrpSpPr>
            <a:grpSpLocks/>
          </p:cNvGrpSpPr>
          <p:nvPr/>
        </p:nvGrpSpPr>
        <p:grpSpPr bwMode="auto">
          <a:xfrm>
            <a:off x="1295400" y="1143000"/>
            <a:ext cx="3352800" cy="2530475"/>
            <a:chOff x="816" y="720"/>
            <a:chExt cx="2112" cy="1594"/>
          </a:xfrm>
        </p:grpSpPr>
        <p:sp>
          <p:nvSpPr>
            <p:cNvPr id="36880" name="Text Box 16"/>
            <p:cNvSpPr txBox="1">
              <a:spLocks noChangeArrowheads="1"/>
            </p:cNvSpPr>
            <p:nvPr/>
          </p:nvSpPr>
          <p:spPr bwMode="auto">
            <a:xfrm>
              <a:off x="816" y="2112"/>
              <a:ext cx="211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o-RO" sz="1500">
                  <a:solidFill>
                    <a:srgbClr val="FFFFFF"/>
                  </a:solidFill>
                  <a:effectLst/>
                </a:rPr>
                <a:t>Graf orientat asimetric</a:t>
              </a:r>
              <a:endParaRPr lang="en-US" sz="1500">
                <a:solidFill>
                  <a:srgbClr val="FFFFFF"/>
                </a:solidFill>
                <a:effectLst/>
              </a:endParaRPr>
            </a:p>
          </p:txBody>
        </p:sp>
        <p:grpSp>
          <p:nvGrpSpPr>
            <p:cNvPr id="36888" name="Group 24"/>
            <p:cNvGrpSpPr>
              <a:grpSpLocks/>
            </p:cNvGrpSpPr>
            <p:nvPr/>
          </p:nvGrpSpPr>
          <p:grpSpPr bwMode="auto">
            <a:xfrm>
              <a:off x="816" y="720"/>
              <a:ext cx="2112" cy="1392"/>
              <a:chOff x="816" y="720"/>
              <a:chExt cx="2112" cy="1392"/>
            </a:xfrm>
          </p:grpSpPr>
          <p:grpSp>
            <p:nvGrpSpPr>
              <p:cNvPr id="36873" name="Group 9"/>
              <p:cNvGrpSpPr>
                <a:grpSpLocks/>
              </p:cNvGrpSpPr>
              <p:nvPr/>
            </p:nvGrpSpPr>
            <p:grpSpPr bwMode="auto">
              <a:xfrm>
                <a:off x="816" y="720"/>
                <a:ext cx="2112" cy="1392"/>
                <a:chOff x="816" y="720"/>
                <a:chExt cx="2112" cy="1392"/>
              </a:xfrm>
            </p:grpSpPr>
            <p:sp>
              <p:nvSpPr>
                <p:cNvPr id="36872" name="Rectangle 8"/>
                <p:cNvSpPr>
                  <a:spLocks noChangeArrowheads="1"/>
                </p:cNvSpPr>
                <p:nvPr/>
              </p:nvSpPr>
              <p:spPr bwMode="auto">
                <a:xfrm>
                  <a:off x="816" y="720"/>
                  <a:ext cx="2112" cy="13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36869" name="Object 5"/>
                <p:cNvGraphicFramePr>
                  <a:graphicFrameLocks noChangeAspect="1"/>
                </p:cNvGraphicFramePr>
                <p:nvPr/>
              </p:nvGraphicFramePr>
              <p:xfrm>
                <a:off x="864" y="768"/>
                <a:ext cx="1992" cy="1267"/>
              </p:xfrm>
              <a:graphic>
                <a:graphicData uri="http://schemas.openxmlformats.org/presentationml/2006/ole">
                  <p:oleObj spid="_x0000_s36869" name="Visio" r:id="rId3" imgW="3166646" imgH="2014835" progId="Visio.Drawing.11">
                    <p:embed/>
                  </p:oleObj>
                </a:graphicData>
              </a:graphic>
            </p:graphicFrame>
          </p:grpSp>
          <p:sp>
            <p:nvSpPr>
              <p:cNvPr id="36882" name="Text Box 18"/>
              <p:cNvSpPr txBox="1">
                <a:spLocks noChangeArrowheads="1"/>
              </p:cNvSpPr>
              <p:nvPr/>
            </p:nvSpPr>
            <p:spPr bwMode="auto">
              <a:xfrm>
                <a:off x="816" y="720"/>
                <a:ext cx="432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o-RO" sz="1700" b="1">
                    <a:effectLst/>
                  </a:rPr>
                  <a:t>G1</a:t>
                </a:r>
                <a:endParaRPr lang="en-US" sz="1700" b="1">
                  <a:effectLst/>
                </a:endParaRPr>
              </a:p>
            </p:txBody>
          </p:sp>
        </p:grpSp>
      </p:grpSp>
      <p:grpSp>
        <p:nvGrpSpPr>
          <p:cNvPr id="36890" name="Group 26"/>
          <p:cNvGrpSpPr>
            <a:grpSpLocks/>
          </p:cNvGrpSpPr>
          <p:nvPr/>
        </p:nvGrpSpPr>
        <p:grpSpPr bwMode="auto">
          <a:xfrm>
            <a:off x="5029200" y="1143000"/>
            <a:ext cx="3352800" cy="2530475"/>
            <a:chOff x="3168" y="720"/>
            <a:chExt cx="2112" cy="1594"/>
          </a:xfrm>
        </p:grpSpPr>
        <p:grpSp>
          <p:nvGrpSpPr>
            <p:cNvPr id="36874" name="Group 10"/>
            <p:cNvGrpSpPr>
              <a:grpSpLocks/>
            </p:cNvGrpSpPr>
            <p:nvPr/>
          </p:nvGrpSpPr>
          <p:grpSpPr bwMode="auto">
            <a:xfrm>
              <a:off x="3168" y="720"/>
              <a:ext cx="2112" cy="1392"/>
              <a:chOff x="816" y="720"/>
              <a:chExt cx="2112" cy="1392"/>
            </a:xfrm>
          </p:grpSpPr>
          <p:sp>
            <p:nvSpPr>
              <p:cNvPr id="36875" name="Rectangle 11"/>
              <p:cNvSpPr>
                <a:spLocks noChangeArrowheads="1"/>
              </p:cNvSpPr>
              <p:nvPr/>
            </p:nvSpPr>
            <p:spPr bwMode="auto">
              <a:xfrm>
                <a:off x="816" y="720"/>
                <a:ext cx="2112" cy="13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36876" name="Object 12"/>
              <p:cNvGraphicFramePr>
                <a:graphicFrameLocks noChangeAspect="1"/>
              </p:cNvGraphicFramePr>
              <p:nvPr/>
            </p:nvGraphicFramePr>
            <p:xfrm>
              <a:off x="864" y="768"/>
              <a:ext cx="1993" cy="1267"/>
            </p:xfrm>
            <a:graphic>
              <a:graphicData uri="http://schemas.openxmlformats.org/presentationml/2006/ole">
                <p:oleObj spid="_x0000_s36876" name="Visio" r:id="rId4" imgW="3166646" imgH="2014835" progId="Visio.Drawing.11">
                  <p:embed/>
                </p:oleObj>
              </a:graphicData>
            </a:graphic>
          </p:graphicFrame>
        </p:grpSp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3168" y="2112"/>
              <a:ext cx="211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o-RO" sz="1500">
                  <a:solidFill>
                    <a:srgbClr val="FFFFFF"/>
                  </a:solidFill>
                  <a:effectLst/>
                </a:rPr>
                <a:t>Graf suport</a:t>
              </a:r>
              <a:endParaRPr lang="en-US" sz="150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3168" y="720"/>
              <a:ext cx="43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o-RO" sz="1700" b="1">
                  <a:effectLst/>
                </a:rPr>
                <a:t>GS</a:t>
              </a:r>
              <a:endParaRPr lang="en-US" sz="1700" b="1">
                <a:effectLst/>
              </a:endParaRPr>
            </a:p>
          </p:txBody>
        </p:sp>
      </p:grpSp>
      <p:grpSp>
        <p:nvGrpSpPr>
          <p:cNvPr id="36891" name="Group 27"/>
          <p:cNvGrpSpPr>
            <a:grpSpLocks/>
          </p:cNvGrpSpPr>
          <p:nvPr/>
        </p:nvGrpSpPr>
        <p:grpSpPr bwMode="auto">
          <a:xfrm>
            <a:off x="1295400" y="3810000"/>
            <a:ext cx="3352800" cy="2530475"/>
            <a:chOff x="816" y="2400"/>
            <a:chExt cx="2112" cy="1594"/>
          </a:xfrm>
        </p:grpSpPr>
        <p:grpSp>
          <p:nvGrpSpPr>
            <p:cNvPr id="36877" name="Group 13"/>
            <p:cNvGrpSpPr>
              <a:grpSpLocks/>
            </p:cNvGrpSpPr>
            <p:nvPr/>
          </p:nvGrpSpPr>
          <p:grpSpPr bwMode="auto">
            <a:xfrm>
              <a:off x="816" y="2400"/>
              <a:ext cx="2112" cy="1392"/>
              <a:chOff x="816" y="720"/>
              <a:chExt cx="2112" cy="1392"/>
            </a:xfrm>
          </p:grpSpPr>
          <p:sp>
            <p:nvSpPr>
              <p:cNvPr id="36878" name="Rectangle 14"/>
              <p:cNvSpPr>
                <a:spLocks noChangeArrowheads="1"/>
              </p:cNvSpPr>
              <p:nvPr/>
            </p:nvSpPr>
            <p:spPr bwMode="auto">
              <a:xfrm>
                <a:off x="816" y="720"/>
                <a:ext cx="2112" cy="13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36879" name="Object 15"/>
              <p:cNvGraphicFramePr>
                <a:graphicFrameLocks noChangeAspect="1"/>
              </p:cNvGraphicFramePr>
              <p:nvPr/>
            </p:nvGraphicFramePr>
            <p:xfrm>
              <a:off x="864" y="768"/>
              <a:ext cx="1993" cy="1267"/>
            </p:xfrm>
            <a:graphic>
              <a:graphicData uri="http://schemas.openxmlformats.org/presentationml/2006/ole">
                <p:oleObj spid="_x0000_s36879" name="Visio" r:id="rId5" imgW="3163729" imgH="2011501" progId="Visio.Drawing.11">
                  <p:embed/>
                </p:oleObj>
              </a:graphicData>
            </a:graphic>
          </p:graphicFrame>
        </p:grp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816" y="2400"/>
              <a:ext cx="43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o-RO" sz="1700" b="1">
                  <a:effectLst/>
                </a:rPr>
                <a:t>G2</a:t>
              </a:r>
              <a:endParaRPr lang="en-US" sz="1700" b="1">
                <a:effectLst/>
              </a:endParaRPr>
            </a:p>
          </p:txBody>
        </p:sp>
        <p:sp>
          <p:nvSpPr>
            <p:cNvPr id="36885" name="Text Box 21"/>
            <p:cNvSpPr txBox="1">
              <a:spLocks noChangeArrowheads="1"/>
            </p:cNvSpPr>
            <p:nvPr/>
          </p:nvSpPr>
          <p:spPr bwMode="auto">
            <a:xfrm>
              <a:off x="816" y="3792"/>
              <a:ext cx="211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o-RO" sz="1500">
                  <a:solidFill>
                    <a:srgbClr val="FFFFFF"/>
                  </a:solidFill>
                  <a:effectLst/>
                </a:rPr>
                <a:t>Graf orientat asimetric</a:t>
              </a:r>
              <a:endParaRPr lang="en-US" sz="1500">
                <a:solidFill>
                  <a:srgbClr val="FFFFFF"/>
                </a:solidFill>
                <a:effectLst/>
              </a:endParaRPr>
            </a:p>
          </p:txBody>
        </p:sp>
      </p:grp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1300163" y="3260725"/>
            <a:ext cx="3343275" cy="4730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o-RO" sz="25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Arbore direcţionat</a:t>
            </a:r>
            <a:endParaRPr lang="en-US" sz="25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1300163" y="5927725"/>
            <a:ext cx="3343275" cy="8540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o-RO" sz="25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Arbore direcţionat cu rădăcină</a:t>
            </a:r>
            <a:endParaRPr lang="en-US" sz="25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6900" name="Group 36"/>
          <p:cNvGrpSpPr>
            <a:grpSpLocks/>
          </p:cNvGrpSpPr>
          <p:nvPr/>
        </p:nvGrpSpPr>
        <p:grpSpPr bwMode="auto">
          <a:xfrm>
            <a:off x="5029200" y="3810000"/>
            <a:ext cx="3352800" cy="2682875"/>
            <a:chOff x="3168" y="2400"/>
            <a:chExt cx="2112" cy="1690"/>
          </a:xfrm>
        </p:grpSpPr>
        <p:grpSp>
          <p:nvGrpSpPr>
            <p:cNvPr id="36895" name="Group 31"/>
            <p:cNvGrpSpPr>
              <a:grpSpLocks/>
            </p:cNvGrpSpPr>
            <p:nvPr/>
          </p:nvGrpSpPr>
          <p:grpSpPr bwMode="auto">
            <a:xfrm>
              <a:off x="3168" y="2400"/>
              <a:ext cx="2112" cy="1392"/>
              <a:chOff x="816" y="720"/>
              <a:chExt cx="2112" cy="1392"/>
            </a:xfrm>
          </p:grpSpPr>
          <p:sp>
            <p:nvSpPr>
              <p:cNvPr id="36896" name="Rectangle 32"/>
              <p:cNvSpPr>
                <a:spLocks noChangeArrowheads="1"/>
              </p:cNvSpPr>
              <p:nvPr/>
            </p:nvSpPr>
            <p:spPr bwMode="auto">
              <a:xfrm>
                <a:off x="816" y="720"/>
                <a:ext cx="2112" cy="13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36897" name="Object 33"/>
              <p:cNvGraphicFramePr>
                <a:graphicFrameLocks noChangeAspect="1"/>
              </p:cNvGraphicFramePr>
              <p:nvPr/>
            </p:nvGraphicFramePr>
            <p:xfrm>
              <a:off x="864" y="768"/>
              <a:ext cx="1992" cy="1267"/>
            </p:xfrm>
            <a:graphic>
              <a:graphicData uri="http://schemas.openxmlformats.org/presentationml/2006/ole">
                <p:oleObj spid="_x0000_s36897" name="Visio" r:id="rId6" imgW="3166646" imgH="2014835" progId="Visio.Drawing.11">
                  <p:embed/>
                </p:oleObj>
              </a:graphicData>
            </a:graphic>
          </p:graphicFrame>
        </p:grpSp>
        <p:sp>
          <p:nvSpPr>
            <p:cNvPr id="36899" name="Text Box 35"/>
            <p:cNvSpPr txBox="1">
              <a:spLocks noChangeArrowheads="1"/>
            </p:cNvSpPr>
            <p:nvPr/>
          </p:nvSpPr>
          <p:spPr bwMode="auto">
            <a:xfrm>
              <a:off x="3171" y="3792"/>
              <a:ext cx="2106" cy="29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ro-RO" sz="25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Subarbori (G1)</a:t>
              </a:r>
              <a:endParaRPr lang="en-US" sz="25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6" grpId="0" animBg="1"/>
      <p:bldP spid="368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Reprezentări şi parcurgeri</a:t>
            </a:r>
            <a:r>
              <a:rPr lang="en-US"/>
              <a:t> </a:t>
            </a:r>
            <a:r>
              <a:rPr lang="en-US" sz="2600"/>
              <a:t>(arbori orienta</a:t>
            </a:r>
            <a:r>
              <a:rPr lang="ro-RO" sz="2600"/>
              <a:t>ţi)</a:t>
            </a:r>
            <a:endParaRPr lang="en-US" sz="26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sz="2100" i="1"/>
              <a:t>Definiţie. </a:t>
            </a:r>
            <a:r>
              <a:rPr lang="ro-RO" sz="2100"/>
              <a:t>Un </a:t>
            </a:r>
            <a:r>
              <a:rPr lang="ro-RO" sz="2100" i="1">
                <a:solidFill>
                  <a:srgbClr val="FFFF00"/>
                </a:solidFill>
              </a:rPr>
              <a:t>arbore orientat</a:t>
            </a:r>
            <a:r>
              <a:rPr lang="ro-RO" sz="2100"/>
              <a:t> este un arbore direcţionat cu rădăcină.</a:t>
            </a:r>
          </a:p>
          <a:p>
            <a:endParaRPr lang="ro-RO" sz="2100" b="1"/>
          </a:p>
          <a:p>
            <a:r>
              <a:rPr lang="ro-RO" sz="2100" i="1"/>
              <a:t>Definiţie. </a:t>
            </a:r>
            <a:r>
              <a:rPr lang="ro-RO" sz="2100"/>
              <a:t>Fie </a:t>
            </a:r>
            <a:r>
              <a:rPr lang="ro-RO" sz="2100" i="1"/>
              <a:t>T</a:t>
            </a:r>
            <a:r>
              <a:rPr lang="ro-RO" sz="2100"/>
              <a:t>=(</a:t>
            </a:r>
            <a:r>
              <a:rPr lang="ro-RO" sz="2100" i="1"/>
              <a:t>V</a:t>
            </a:r>
            <a:r>
              <a:rPr lang="ro-RO" sz="2100"/>
              <a:t>,</a:t>
            </a:r>
            <a:r>
              <a:rPr lang="ro-RO" sz="2100" i="1"/>
              <a:t>E</a:t>
            </a:r>
            <a:r>
              <a:rPr lang="ro-RO" sz="2100"/>
              <a:t>), un arbore orientat cu rădăcină </a:t>
            </a:r>
            <a:r>
              <a:rPr lang="ro-RO" sz="2100" i="1"/>
              <a:t>r</a:t>
            </a:r>
            <a:r>
              <a:rPr lang="ro-RO" sz="2100"/>
              <a:t>. Un vîrf </a:t>
            </a:r>
            <a:r>
              <a:rPr lang="ro-RO" sz="2100" i="1"/>
              <a:t>v</a:t>
            </a:r>
            <a:r>
              <a:rPr lang="ro-RO" sz="2100"/>
              <a:t> este situat pe </a:t>
            </a:r>
            <a:r>
              <a:rPr lang="ro-RO" sz="2100" i="1">
                <a:solidFill>
                  <a:srgbClr val="FFFF00"/>
                </a:solidFill>
              </a:rPr>
              <a:t>nivelul i</a:t>
            </a:r>
            <a:r>
              <a:rPr lang="ro-RO" sz="2100" i="1"/>
              <a:t> </a:t>
            </a:r>
            <a:r>
              <a:rPr lang="ro-RO" sz="2100"/>
              <a:t>al arborelui </a:t>
            </a:r>
            <a:r>
              <a:rPr lang="ro-RO" sz="2100" i="1"/>
              <a:t>T</a:t>
            </a:r>
            <a:r>
              <a:rPr lang="ro-RO" sz="2100"/>
              <a:t>, dacă distanţa de la vîrf la rădăcină este egală cu </a:t>
            </a:r>
            <a:r>
              <a:rPr lang="ro-RO" sz="2100" i="1"/>
              <a:t>i</a:t>
            </a:r>
            <a:r>
              <a:rPr lang="ro-RO" sz="2100"/>
              <a:t>. Rădăcina arborelui este considerată de </a:t>
            </a:r>
            <a:r>
              <a:rPr lang="ro-RO" sz="2100">
                <a:solidFill>
                  <a:srgbClr val="FFFF00"/>
                </a:solidFill>
              </a:rPr>
              <a:t>nivel 0</a:t>
            </a:r>
            <a:r>
              <a:rPr lang="ro-RO" sz="2100"/>
              <a:t>.</a:t>
            </a:r>
          </a:p>
          <a:p>
            <a:endParaRPr lang="ro-RO" sz="2100"/>
          </a:p>
          <a:p>
            <a:r>
              <a:rPr lang="ro-RO" sz="2100"/>
              <a:t>Se pot folosi toate tipurile de reprezentare a grafurilor, plus metode specifice arborilor, mai eficiente. </a:t>
            </a:r>
            <a:endParaRPr lang="en-US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DNA structure design template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NA structur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NA structure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NA structure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NA structure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NA structure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NA structure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NA structure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NA structure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ADN - blue</Template>
  <TotalTime>490</TotalTime>
  <Words>1694</Words>
  <Application>Microsoft Office PowerPoint</Application>
  <PresentationFormat>On-screen Show (4:3)</PresentationFormat>
  <Paragraphs>263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Symbol</vt:lpstr>
      <vt:lpstr>Courier New</vt:lpstr>
      <vt:lpstr>Times New Roman</vt:lpstr>
      <vt:lpstr>DNA structure design template</vt:lpstr>
      <vt:lpstr>1_Office Theme</vt:lpstr>
      <vt:lpstr>Microsoft Word Picture</vt:lpstr>
      <vt:lpstr>Microsoft Equation 3.0</vt:lpstr>
      <vt:lpstr>Microsoft Visio Drawing</vt:lpstr>
      <vt:lpstr>Structuri arborescente</vt:lpstr>
      <vt:lpstr>Structuri arborescente</vt:lpstr>
      <vt:lpstr>Structuri arborescente</vt:lpstr>
      <vt:lpstr>Structuri arborescente</vt:lpstr>
      <vt:lpstr>Structuri arborescente</vt:lpstr>
      <vt:lpstr>Structuri arborescente</vt:lpstr>
      <vt:lpstr>Structuri arborescente</vt:lpstr>
      <vt:lpstr>Structuri arborescente</vt:lpstr>
      <vt:lpstr>Reprezentări şi parcurgeri (arbori orientaţi)</vt:lpstr>
      <vt:lpstr>Reprezentarea Fiu-Frate</vt:lpstr>
      <vt:lpstr>Reprezentarea Fiu-Frate</vt:lpstr>
      <vt:lpstr>Reprezentare folosind structuri dinamice</vt:lpstr>
      <vt:lpstr>Parcurgeri</vt:lpstr>
      <vt:lpstr>Parcurgerea în A-preordine (Fiu-Frate)</vt:lpstr>
      <vt:lpstr>Parcurgerea în A-postordine (Fiu-Frate)</vt:lpstr>
      <vt:lpstr>Parcurgeri în adîncime (str. dinamice)</vt:lpstr>
      <vt:lpstr>Parcurgerea pe niveluri (Fiu-Frate)</vt:lpstr>
      <vt:lpstr>Parcurgerea pe niveluri (str. dinamice)</vt:lpstr>
      <vt:lpstr>Arbori parţiali </vt:lpstr>
      <vt:lpstr>Arbori parţiali</vt:lpstr>
      <vt:lpstr>Algoritmul lui Kruskal</vt:lpstr>
      <vt:lpstr>Algoritmul lui Kruskal</vt:lpstr>
      <vt:lpstr>Algoritmul lui Kruskal</vt:lpstr>
      <vt:lpstr>Algoritmul lui Kruskal</vt:lpstr>
      <vt:lpstr>Spor la învăţat!</vt:lpstr>
    </vt:vector>
  </TitlesOfParts>
  <Company>A.S.E.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Structuri arborescente</dc:title>
  <dc:creator>Cristian Uscatu</dc:creator>
  <cp:lastModifiedBy>Serban Marinel</cp:lastModifiedBy>
  <cp:revision>16</cp:revision>
  <dcterms:created xsi:type="dcterms:W3CDTF">2008-11-26T13:28:41Z</dcterms:created>
  <dcterms:modified xsi:type="dcterms:W3CDTF">2013-12-10T09:24:43Z</dcterms:modified>
</cp:coreProperties>
</file>